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54" r:id="rId5"/>
    <p:sldMasterId id="2147483658" r:id="rId6"/>
  </p:sldMasterIdLst>
  <p:notesMasterIdLst>
    <p:notesMasterId r:id="rId34"/>
  </p:notesMasterIdLst>
  <p:handoutMasterIdLst>
    <p:handoutMasterId r:id="rId35"/>
  </p:handoutMasterIdLst>
  <p:sldIdLst>
    <p:sldId id="423" r:id="rId7"/>
    <p:sldId id="424" r:id="rId8"/>
    <p:sldId id="428" r:id="rId9"/>
    <p:sldId id="418" r:id="rId10"/>
    <p:sldId id="427" r:id="rId11"/>
    <p:sldId id="429" r:id="rId12"/>
    <p:sldId id="437" r:id="rId13"/>
    <p:sldId id="438" r:id="rId14"/>
    <p:sldId id="439" r:id="rId15"/>
    <p:sldId id="421" r:id="rId16"/>
    <p:sldId id="456" r:id="rId17"/>
    <p:sldId id="426" r:id="rId18"/>
    <p:sldId id="431" r:id="rId19"/>
    <p:sldId id="432" r:id="rId20"/>
    <p:sldId id="454" r:id="rId21"/>
    <p:sldId id="455" r:id="rId22"/>
    <p:sldId id="435" r:id="rId23"/>
    <p:sldId id="445" r:id="rId24"/>
    <p:sldId id="451" r:id="rId25"/>
    <p:sldId id="452" r:id="rId26"/>
    <p:sldId id="457" r:id="rId27"/>
    <p:sldId id="450" r:id="rId28"/>
    <p:sldId id="436" r:id="rId29"/>
    <p:sldId id="446" r:id="rId30"/>
    <p:sldId id="458" r:id="rId31"/>
    <p:sldId id="448" r:id="rId32"/>
    <p:sldId id="419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F08501"/>
    <a:srgbClr val="C42B05"/>
    <a:srgbClr val="C32B07"/>
    <a:srgbClr val="205788"/>
    <a:srgbClr val="595959"/>
    <a:srgbClr val="F29A28"/>
    <a:srgbClr val="E8E9EC"/>
    <a:srgbClr val="CED1D7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29" autoAdjust="0"/>
    <p:restoredTop sz="90139" autoAdjust="0"/>
  </p:normalViewPr>
  <p:slideViewPr>
    <p:cSldViewPr snapToObjects="1">
      <p:cViewPr>
        <p:scale>
          <a:sx n="76" d="100"/>
          <a:sy n="76" d="100"/>
        </p:scale>
        <p:origin x="-85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0E278F3-2CDA-4168-8D24-D81045EF8402}" type="datetime1">
              <a:rPr lang="zh-TW" altLang="en-US"/>
              <a:pPr>
                <a:defRPr/>
              </a:pPr>
              <a:t>2015/2/17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CD77EA0-1829-4B0A-B1A1-30D3D17989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51543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fld id="{EDCBFFA1-D250-4A9C-B8FE-353D4F9D512F}" type="datetime1">
              <a:rPr lang="en-US" altLang="zh-TW"/>
              <a:pPr>
                <a:defRPr/>
              </a:pPr>
              <a:t>2/17/2015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</a:defRPr>
            </a:lvl1pPr>
          </a:lstStyle>
          <a:p>
            <a:pPr>
              <a:defRPr/>
            </a:pPr>
            <a:fld id="{2965780D-C622-4C8B-989D-06AC234CDA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598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605181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b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07620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119361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604260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424903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387490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101954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666021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9045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65780D-C622-4C8B-989D-06AC234CDAC5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919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面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660232" y="5877272"/>
            <a:ext cx="2016224" cy="550912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altLang="en-US" sz="1400" b="1" kern="1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微軟正黑體" pitchFamily="34" charset="-120"/>
                <a:cs typeface="ＭＳ Ｐゴシック" pitchFamily="-65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215108" y="2967087"/>
            <a:ext cx="4824536" cy="1470025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4446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封面(CONFIDENTIAL字樣)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 userDrawn="1"/>
        </p:nvSpPr>
        <p:spPr bwMode="auto">
          <a:xfrm>
            <a:off x="611560" y="5727026"/>
            <a:ext cx="1800200" cy="36004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en-US" altLang="zh-TW" sz="1600" b="1" dirty="0" smtClean="0">
                <a:solidFill>
                  <a:srgbClr val="C42B05"/>
                </a:solidFill>
                <a:latin typeface="Tahoma" pitchFamily="34" charset="0"/>
                <a:cs typeface="Tahoma" pitchFamily="34" charset="0"/>
              </a:rPr>
              <a:t>CONFIDENTIAL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660232" y="5877272"/>
            <a:ext cx="2016224" cy="550912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altLang="en-US" sz="1400" b="1" kern="1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微軟正黑體" pitchFamily="34" charset="-120"/>
                <a:cs typeface="ＭＳ Ｐゴシック" pitchFamily="-65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215108" y="2967087"/>
            <a:ext cx="4824536" cy="1470025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69743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-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0"/>
          </p:nvPr>
        </p:nvSpPr>
        <p:spPr>
          <a:xfrm>
            <a:off x="827584" y="940514"/>
            <a:ext cx="7560000" cy="4608000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77786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-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3709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單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單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雙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755650" y="2164204"/>
            <a:ext cx="6337300" cy="1143000"/>
          </a:xfrm>
        </p:spPr>
        <p:txBody>
          <a:bodyPr anchor="b"/>
          <a:lstStyle>
            <a:lvl1pPr>
              <a:defRPr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內容版面配置區 4"/>
          <p:cNvSpPr>
            <a:spLocks noGrp="1"/>
          </p:cNvSpPr>
          <p:nvPr>
            <p:ph sz="quarter" idx="10"/>
          </p:nvPr>
        </p:nvSpPr>
        <p:spPr>
          <a:xfrm>
            <a:off x="755650" y="3325710"/>
            <a:ext cx="6337300" cy="801687"/>
          </a:xfrm>
          <a:prstGeom prst="rect">
            <a:avLst/>
          </a:prstGeo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zh-TW" altLang="en-US" sz="2400" b="1" kern="1200" baseline="0" dirty="0" smtClean="0">
                <a:solidFill>
                  <a:srgbClr val="C32B07"/>
                </a:solidFill>
                <a:latin typeface="Arial" pitchFamily="34" charset="0"/>
                <a:ea typeface="微軟正黑體" pitchFamily="34" charset="-120"/>
                <a:cs typeface="Arial Bold" pitchFamily="34" charset="0"/>
              </a:defRPr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49895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內頁-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0"/>
          </p:nvPr>
        </p:nvSpPr>
        <p:spPr>
          <a:xfrm>
            <a:off x="827584" y="940514"/>
            <a:ext cx="756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7778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90575" y="116632"/>
            <a:ext cx="5978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>
          <a:xfrm>
            <a:off x="84138" y="6525344"/>
            <a:ext cx="742950" cy="1889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1CFF515-C5D5-43F1-AC63-EB825BB27702}" type="slidenum">
              <a:rPr kumimoji="0" lang="en-US" altLang="zh-TW" sz="900" smtClean="0">
                <a:solidFill>
                  <a:prstClr val="black"/>
                </a:solidFill>
                <a:latin typeface="Arial" pitchFamily="34" charset="0"/>
                <a:ea typeface="Arial Unicode MS" pitchFamily="34" charset="-12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900" dirty="0">
              <a:solidFill>
                <a:prstClr val="black"/>
              </a:solidFill>
              <a:latin typeface="Arial" pitchFamily="34" charset="0"/>
              <a:ea typeface="Arial Unicode MS" pitchFamily="34" charset="-12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943150"/>
            <a:ext cx="75613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5627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>
              <a:lumMod val="95000"/>
              <a:lumOff val="5000"/>
            </a:schemeClr>
          </a:solidFill>
          <a:latin typeface="Arial" pitchFamily="34" charset="0"/>
          <a:ea typeface="微軟正黑體" pitchFamily="34" charset="-120"/>
          <a:cs typeface="ＭＳ Ｐゴシック" pitchFamily="34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微軟正黑體" pitchFamily="34" charset="-120"/>
          <a:cs typeface="ＭＳ Ｐゴシック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微軟正黑體" pitchFamily="34" charset="-120"/>
          <a:cs typeface="ＭＳ Ｐゴシック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微軟正黑體" pitchFamily="34" charset="-120"/>
          <a:cs typeface="ＭＳ Ｐゴシック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微軟正黑體" pitchFamily="34" charset="-120"/>
          <a:cs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&gt;"/>
        <a:defRPr lang="zh-TW" altLang="en-US" sz="2000" b="1" kern="1200" dirty="0">
          <a:solidFill>
            <a:srgbClr val="595959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1pPr>
      <a:lvl2pPr marL="742950" indent="-28575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b="1" kern="1200">
          <a:solidFill>
            <a:srgbClr val="205788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2pPr>
      <a:lvl3pPr marL="1143000" indent="-22860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b="1" kern="1200">
          <a:solidFill>
            <a:srgbClr val="205788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3pPr>
      <a:lvl4pPr marL="1600200" indent="-22860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1600" b="1" kern="1200">
          <a:solidFill>
            <a:srgbClr val="C42B05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4pPr>
      <a:lvl5pPr marL="2057400" indent="-22860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»"/>
        <a:defRPr sz="1600" b="1" kern="1200">
          <a:solidFill>
            <a:srgbClr val="C42B05"/>
          </a:solidFill>
          <a:latin typeface="Arial" pitchFamily="34" charset="0"/>
          <a:ea typeface="微軟正黑體" pitchFamily="34" charset="-120"/>
          <a:cs typeface="Arial Unicode MS" pitchFamily="34" charset="-12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755650" y="2646040"/>
            <a:ext cx="6337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1">
              <a:lumMod val="95000"/>
              <a:lumOff val="5000"/>
            </a:schemeClr>
          </a:solidFill>
          <a:latin typeface="Arial" pitchFamily="34" charset="0"/>
          <a:ea typeface="微軟正黑體" pitchFamily="34" charset="-120"/>
          <a:cs typeface="Arial Bold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old" charset="0"/>
          <a:ea typeface="Arial Unicode MS" pitchFamily="34" charset="-120"/>
          <a:cs typeface="Arial Unicode MS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old" charset="0"/>
          <a:ea typeface="Arial Unicode MS" pitchFamily="34" charset="-120"/>
          <a:cs typeface="Arial Unicode MS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old" charset="0"/>
          <a:ea typeface="Arial Unicode MS" pitchFamily="34" charset="-120"/>
          <a:cs typeface="Arial Unicode MS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old" charset="0"/>
          <a:ea typeface="Arial Unicode MS" pitchFamily="34" charset="-120"/>
          <a:cs typeface="Arial Unicode MS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TW" altLang="en-US" sz="3000" b="1" kern="1200" dirty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微軟正黑體" pitchFamily="34" charset="-120"/>
          <a:cs typeface="Arial Bold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微軟正黑體" pitchFamily="34" charset="-120"/>
          <a:cs typeface="Arial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580112" y="5877272"/>
            <a:ext cx="3096344" cy="550912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&lt;NAME&gt;</a:t>
            </a:r>
          </a:p>
          <a:p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&lt;COMPANY/INSTITUTION&gt;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&lt;Title of the Project&gt;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3200" dirty="0" smtClean="0">
                <a:cs typeface="Arial" pitchFamily="34" charset="0"/>
              </a:rPr>
              <a:t>PART III: Product Introduction</a:t>
            </a: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1159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TW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Product Development Process</a:t>
            </a:r>
            <a:endParaRPr lang="zh-TW" altLang="en-US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It is recommended to use flow diagrams to illustrate the product development process.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TW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Part</a:t>
            </a:r>
            <a:endParaRPr lang="zh-TW" altLang="en-US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sz="1800" dirty="0" smtClean="0"/>
              <a:t>Product Name:</a:t>
            </a:r>
          </a:p>
          <a:p>
            <a:pPr>
              <a:buNone/>
            </a:pPr>
            <a:endParaRPr lang="en-US" altLang="zh-TW" sz="1800" dirty="0" smtClean="0"/>
          </a:p>
          <a:p>
            <a:r>
              <a:rPr lang="en-US" altLang="zh-TW" sz="1800" dirty="0" smtClean="0"/>
              <a:t>Part Dimension:</a:t>
            </a:r>
          </a:p>
          <a:p>
            <a:pPr lvl="1"/>
            <a:r>
              <a:rPr lang="en-US" altLang="zh-TW" sz="1600" dirty="0" smtClean="0"/>
              <a:t>Length</a:t>
            </a:r>
            <a:r>
              <a:rPr lang="zh-TW" altLang="en-US" sz="1600" dirty="0" smtClean="0"/>
              <a:t>：</a:t>
            </a:r>
            <a:r>
              <a:rPr lang="en-US" altLang="zh-TW" sz="1600" dirty="0" smtClean="0"/>
              <a:t> mm</a:t>
            </a:r>
          </a:p>
          <a:p>
            <a:pPr lvl="1"/>
            <a:r>
              <a:rPr lang="en-US" altLang="zh-TW" sz="1600" dirty="0" smtClean="0"/>
              <a:t>Width</a:t>
            </a:r>
            <a:r>
              <a:rPr lang="zh-TW" altLang="en-US" sz="1600" dirty="0" smtClean="0"/>
              <a:t>： </a:t>
            </a:r>
            <a:r>
              <a:rPr lang="en-US" altLang="zh-TW" sz="1600" dirty="0" smtClean="0"/>
              <a:t>mm</a:t>
            </a:r>
          </a:p>
          <a:p>
            <a:pPr lvl="1"/>
            <a:r>
              <a:rPr lang="en-US" altLang="zh-TW" sz="1600" dirty="0" smtClean="0"/>
              <a:t>Height</a:t>
            </a:r>
            <a:r>
              <a:rPr lang="zh-TW" altLang="en-US" sz="1600" dirty="0" smtClean="0"/>
              <a:t>：</a:t>
            </a:r>
            <a:r>
              <a:rPr lang="en-US" altLang="zh-TW" sz="1600" dirty="0" smtClean="0"/>
              <a:t> mm</a:t>
            </a:r>
          </a:p>
          <a:p>
            <a:pPr lvl="1"/>
            <a:r>
              <a:rPr lang="en-US" altLang="zh-TW" sz="1600" dirty="0" smtClean="0"/>
              <a:t>Thickness</a:t>
            </a:r>
            <a:r>
              <a:rPr lang="zh-TW" altLang="en-US" sz="1600" dirty="0" smtClean="0"/>
              <a:t>：</a:t>
            </a:r>
            <a:r>
              <a:rPr lang="en-US" altLang="zh-TW" sz="1600" dirty="0" smtClean="0"/>
              <a:t>  mm</a:t>
            </a:r>
          </a:p>
          <a:p>
            <a:pPr lvl="1"/>
            <a:endParaRPr lang="en-US" altLang="zh-TW" sz="1600" dirty="0" smtClean="0"/>
          </a:p>
          <a:p>
            <a:r>
              <a:rPr lang="en-US" altLang="zh-TW" dirty="0" smtClean="0"/>
              <a:t>Mesh </a:t>
            </a:r>
          </a:p>
          <a:p>
            <a:pPr lvl="1"/>
            <a:r>
              <a:rPr lang="en-US" altLang="zh-TW" dirty="0" smtClean="0"/>
              <a:t>Type: </a:t>
            </a:r>
          </a:p>
          <a:p>
            <a:pPr lvl="1"/>
            <a:r>
              <a:rPr lang="en-US" altLang="zh-TW" dirty="0" smtClean="0"/>
              <a:t>Element Count:</a:t>
            </a:r>
          </a:p>
          <a:p>
            <a:pPr>
              <a:spcBef>
                <a:spcPts val="1800"/>
              </a:spcBef>
            </a:pPr>
            <a:endParaRPr lang="en-US" altLang="zh-TW" sz="1800" dirty="0" smtClean="0"/>
          </a:p>
          <a:p>
            <a:pPr>
              <a:spcBef>
                <a:spcPts val="1800"/>
              </a:spcBef>
              <a:buNone/>
            </a:pPr>
            <a:endParaRPr lang="en-US" altLang="zh-TW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Runner Layout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Cooling System/ Mold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Material Details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Process Conditions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Process Condition</a:t>
            </a:r>
          </a:p>
          <a:p>
            <a:pPr lvl="1"/>
            <a:r>
              <a:rPr lang="en-US" altLang="zh-TW" sz="1600" dirty="0" smtClean="0"/>
              <a:t>Filling Time</a:t>
            </a:r>
            <a:r>
              <a:rPr lang="zh-TW" altLang="en-US" sz="1600" dirty="0" smtClean="0"/>
              <a:t>：</a:t>
            </a:r>
            <a:r>
              <a:rPr lang="en-US" altLang="zh-TW" sz="1600" dirty="0" smtClean="0"/>
              <a:t> sec</a:t>
            </a:r>
          </a:p>
          <a:p>
            <a:pPr lvl="1"/>
            <a:r>
              <a:rPr lang="en-US" altLang="zh-TW" sz="1600" dirty="0" smtClean="0"/>
              <a:t>Melt Temperature</a:t>
            </a:r>
            <a:r>
              <a:rPr lang="zh-TW" altLang="en-US" sz="1600" dirty="0" smtClean="0"/>
              <a:t>：</a:t>
            </a:r>
            <a:r>
              <a:rPr lang="en-US" altLang="zh-TW" sz="1600" dirty="0" smtClean="0"/>
              <a:t> ℃</a:t>
            </a:r>
          </a:p>
          <a:p>
            <a:pPr lvl="1"/>
            <a:r>
              <a:rPr lang="en-US" altLang="zh-TW" sz="1600" dirty="0" smtClean="0"/>
              <a:t>Mold Temperature</a:t>
            </a:r>
            <a:r>
              <a:rPr lang="zh-TW" altLang="en-US" sz="1600" dirty="0" smtClean="0"/>
              <a:t>：</a:t>
            </a:r>
            <a:r>
              <a:rPr lang="en-US" altLang="zh-TW" sz="1600" dirty="0" smtClean="0"/>
              <a:t> ℃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PART IV: Simulation Analysis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Approach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Which products/ modules you’re using in the project? Any features/ modules were particularly used?</a:t>
            </a:r>
          </a:p>
          <a:p>
            <a:r>
              <a:rPr lang="en-US" altLang="zh-TW" b="0" dirty="0" smtClean="0"/>
              <a:t>Elaborate on the analysis process and the analysis sequence.</a:t>
            </a:r>
            <a:endParaRPr lang="zh-TW" alt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Original Design Analysis Result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Please present the key analysis results of your project (e.g., melt front time, </a:t>
            </a:r>
            <a:r>
              <a:rPr lang="en-US" altLang="zh-TW" b="0" dirty="0" err="1" smtClean="0"/>
              <a:t>warpage</a:t>
            </a:r>
            <a:r>
              <a:rPr lang="en-US" altLang="zh-TW" b="0" dirty="0" smtClean="0"/>
              <a:t> analysis, fiber analysis, cooling analysis. )</a:t>
            </a:r>
            <a:endParaRPr lang="zh-TW" altLang="en-US" b="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Requirements</a:t>
            </a:r>
            <a:endParaRPr lang="zh-TW" altLang="en-US" dirty="0" smtClean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Must provide high resolution images or animations to visualize your project</a:t>
            </a:r>
          </a:p>
          <a:p>
            <a:r>
              <a:rPr lang="en-US" altLang="zh-TW" b="0" dirty="0" smtClean="0"/>
              <a:t>Must show simulation impact with </a:t>
            </a:r>
            <a:r>
              <a:rPr lang="en-US" altLang="zh-TW" b="0" smtClean="0"/>
              <a:t>quantifiable results</a:t>
            </a:r>
            <a:endParaRPr lang="en-US" altLang="zh-TW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Revised Design Analysis 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Please present the key analysis results of your project (e.g., melt front time, </a:t>
            </a:r>
            <a:r>
              <a:rPr lang="en-US" altLang="zh-TW" b="0" dirty="0" err="1" smtClean="0"/>
              <a:t>warpage</a:t>
            </a:r>
            <a:r>
              <a:rPr lang="en-US" altLang="zh-TW" b="0" dirty="0" smtClean="0"/>
              <a:t> analysis, fiber analysis, cooling analysis. 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0575" y="116632"/>
            <a:ext cx="7885881" cy="647700"/>
          </a:xfrm>
        </p:spPr>
        <p:txBody>
          <a:bodyPr/>
          <a:lstStyle/>
          <a:p>
            <a:r>
              <a:rPr lang="en-US" altLang="zh-TW" sz="2000" dirty="0" smtClean="0"/>
              <a:t>Comparison between Original Design and Revised Design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Compare the optimized design with the original design</a:t>
            </a:r>
            <a:endParaRPr lang="zh-TW" altLang="en-US" b="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90575" y="116632"/>
            <a:ext cx="8029897" cy="647700"/>
          </a:xfrm>
        </p:spPr>
        <p:txBody>
          <a:bodyPr/>
          <a:lstStyle/>
          <a:p>
            <a:r>
              <a:rPr lang="en-US" altLang="zh-TW" dirty="0" smtClean="0"/>
              <a:t>Validation on Simulation Results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Present how you validated the simulation results</a:t>
            </a:r>
            <a:endParaRPr lang="zh-TW" alt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5650" y="2646040"/>
            <a:ext cx="7848798" cy="1143000"/>
          </a:xfrm>
        </p:spPr>
        <p:txBody>
          <a:bodyPr/>
          <a:lstStyle/>
          <a:p>
            <a:r>
              <a:rPr lang="en-US" altLang="zh-TW" dirty="0" smtClean="0"/>
              <a:t>PART V: Results and Future Work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Please summarize the project results</a:t>
            </a:r>
          </a:p>
          <a:p>
            <a:endParaRPr lang="en-US" altLang="zh-TW" b="0" dirty="0" smtClean="0"/>
          </a:p>
          <a:p>
            <a:endParaRPr lang="en-US" altLang="zh-TW" b="0" dirty="0" smtClean="0"/>
          </a:p>
          <a:p>
            <a:endParaRPr lang="en-US" altLang="zh-TW" b="0" dirty="0" smtClean="0"/>
          </a:p>
          <a:p>
            <a:endParaRPr lang="en-US" altLang="zh-TW" b="0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and Values of Moldex3D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What are the benefits and values of using Moldex3D</a:t>
            </a:r>
            <a:r>
              <a:rPr lang="en-US" altLang="zh-TW" b="0" dirty="0" smtClean="0"/>
              <a:t>? Did you decrease development time and overall costs because of using Moldex3D solutions?</a:t>
            </a:r>
            <a:endParaRPr lang="en-US" altLang="zh-TW" b="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Future Work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Future Application of Moldex3D</a:t>
            </a:r>
          </a:p>
          <a:p>
            <a:endParaRPr lang="en-US" altLang="zh-TW" b="0" dirty="0" smtClean="0"/>
          </a:p>
          <a:p>
            <a:endParaRPr lang="en-US" altLang="zh-TW" b="0" dirty="0" smtClean="0"/>
          </a:p>
          <a:p>
            <a:endParaRPr lang="en-US" altLang="zh-TW" b="0" dirty="0" smtClean="0"/>
          </a:p>
          <a:p>
            <a:r>
              <a:rPr lang="en-US" altLang="zh-TW" b="0" dirty="0" smtClean="0"/>
              <a:t>Future Project Development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7380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Table of Contents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187624" y="827420"/>
            <a:ext cx="6688693" cy="792088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1700" b="1" dirty="0" smtClean="0">
                <a:cs typeface="Arial" pitchFamily="34" charset="0"/>
              </a:rPr>
              <a:t>Team Introduction</a:t>
            </a:r>
          </a:p>
          <a:p>
            <a:pPr>
              <a:spcBef>
                <a:spcPts val="0"/>
              </a:spcBef>
            </a:pP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Team Introduction</a:t>
            </a:r>
          </a:p>
          <a:p>
            <a:pPr>
              <a:spcBef>
                <a:spcPts val="0"/>
              </a:spcBef>
            </a:pP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Company/Institution Introduction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6287" y="1012086"/>
            <a:ext cx="924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I</a:t>
            </a:r>
            <a:endParaRPr lang="zh-TW" altLang="en-US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1187624" y="1804174"/>
            <a:ext cx="6688693" cy="927720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1700" b="1" dirty="0" smtClean="0">
                <a:cs typeface="Arial" pitchFamily="34" charset="0"/>
              </a:rPr>
              <a:t>Project Introduction</a:t>
            </a:r>
          </a:p>
          <a:p>
            <a:pPr>
              <a:spcBef>
                <a:spcPts val="0"/>
              </a:spcBef>
            </a:pP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Project Background</a:t>
            </a:r>
          </a:p>
          <a:p>
            <a:pPr>
              <a:spcBef>
                <a:spcPts val="0"/>
              </a:spcBef>
            </a:pP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Project Objective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6287" y="1988840"/>
            <a:ext cx="98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II</a:t>
            </a:r>
            <a:endParaRPr lang="zh-TW" altLang="en-US" b="1" dirty="0" smtClean="0"/>
          </a:p>
        </p:txBody>
      </p:sp>
      <p:sp>
        <p:nvSpPr>
          <p:cNvPr id="13" name="矩形 12"/>
          <p:cNvSpPr/>
          <p:nvPr/>
        </p:nvSpPr>
        <p:spPr>
          <a:xfrm>
            <a:off x="1187624" y="2887199"/>
            <a:ext cx="6688693" cy="1450739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1700" b="1" dirty="0" smtClean="0">
                <a:cs typeface="Arial" pitchFamily="34" charset="0"/>
              </a:rPr>
              <a:t>Product Introduction</a:t>
            </a:r>
          </a:p>
          <a:p>
            <a:pPr marL="0" lvl="2">
              <a:spcBef>
                <a:spcPts val="0"/>
              </a:spcBef>
            </a:pP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Product Development Process</a:t>
            </a:r>
          </a:p>
          <a:p>
            <a:pPr marL="0" lvl="2">
              <a:spcBef>
                <a:spcPts val="0"/>
              </a:spcBef>
            </a:pP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Part</a:t>
            </a:r>
          </a:p>
          <a:p>
            <a:pPr marL="0" lvl="2">
              <a:spcBef>
                <a:spcPts val="0"/>
              </a:spcBef>
            </a:pP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Material</a:t>
            </a:r>
          </a:p>
          <a:p>
            <a:pPr marL="0" lvl="2">
              <a:spcBef>
                <a:spcPts val="0"/>
              </a:spcBef>
            </a:pP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Runner Layouts</a:t>
            </a:r>
          </a:p>
          <a:p>
            <a:pPr marL="0" lvl="2">
              <a:spcBef>
                <a:spcPts val="0"/>
              </a:spcBef>
            </a:pPr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Processing Conditions </a:t>
            </a:r>
          </a:p>
          <a:p>
            <a:pPr marL="0" lvl="2">
              <a:spcBef>
                <a:spcPts val="0"/>
              </a:spcBef>
            </a:pPr>
            <a:endParaRPr lang="en-US" altLang="zh-TW" sz="15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6287" y="2893586"/>
            <a:ext cx="10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III</a:t>
            </a:r>
            <a:endParaRPr lang="zh-TW" altLang="en-US" b="1" dirty="0" smtClean="0"/>
          </a:p>
        </p:txBody>
      </p:sp>
      <p:sp>
        <p:nvSpPr>
          <p:cNvPr id="15" name="矩形 14"/>
          <p:cNvSpPr/>
          <p:nvPr/>
        </p:nvSpPr>
        <p:spPr>
          <a:xfrm>
            <a:off x="1187624" y="4337938"/>
            <a:ext cx="6688693" cy="792996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altLang="zh-TW" sz="1700" b="1" dirty="0" smtClean="0">
                <a:cs typeface="Arial" pitchFamily="34" charset="0"/>
              </a:rPr>
              <a:t>Simulation Analysis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1500" dirty="0" smtClean="0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Analysis Approach</a:t>
            </a:r>
          </a:p>
          <a:p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Analysis Results</a:t>
            </a:r>
          </a:p>
        </p:txBody>
      </p:sp>
      <p:sp>
        <p:nvSpPr>
          <p:cNvPr id="16" name="矩形 15"/>
          <p:cNvSpPr/>
          <p:nvPr/>
        </p:nvSpPr>
        <p:spPr>
          <a:xfrm>
            <a:off x="1187624" y="5229200"/>
            <a:ext cx="6688693" cy="792996"/>
          </a:xfrm>
          <a:prstGeom prst="rect">
            <a:avLst/>
          </a:prstGeom>
        </p:spPr>
        <p:style>
          <a:lnRef idx="0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altLang="zh-TW" sz="1700" b="1" dirty="0" smtClean="0">
                <a:cs typeface="Arial" pitchFamily="34" charset="0"/>
              </a:rPr>
              <a:t>Results and Future Work</a:t>
            </a:r>
          </a:p>
          <a:p>
            <a:pPr marL="0" lvl="1"/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Conclusions</a:t>
            </a:r>
          </a:p>
          <a:p>
            <a:pPr marL="0" lvl="1"/>
            <a:r>
              <a:rPr lang="en-US" altLang="zh-TW" sz="1500" dirty="0" smtClean="0">
                <a:solidFill>
                  <a:schemeClr val="tx1"/>
                </a:solidFill>
                <a:cs typeface="Arial" pitchFamily="34" charset="0"/>
              </a:rPr>
              <a:t>Future Application and Development</a:t>
            </a:r>
            <a:endParaRPr lang="zh-TW" altLang="en-US" sz="15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6287" y="4365104"/>
            <a:ext cx="10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IV</a:t>
            </a:r>
            <a:endParaRPr lang="zh-TW" altLang="en-US" b="1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80407" y="5229200"/>
            <a:ext cx="101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PART V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cs typeface="Arial" pitchFamily="34" charset="0"/>
              </a:rPr>
              <a:t>PART I: Team Introduction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500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Team Introduction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Give us a background of your team, the members, etc.</a:t>
            </a:r>
          </a:p>
          <a:p>
            <a:r>
              <a:rPr lang="en-US" altLang="zh-TW" b="0" dirty="0" smtClean="0"/>
              <a:t>Add pictures of you or your team</a:t>
            </a:r>
            <a:endParaRPr lang="zh-TW" alt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Company/ Institution 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Give us a background of your company/ institution.</a:t>
            </a:r>
          </a:p>
          <a:p>
            <a:r>
              <a:rPr lang="en-US" altLang="zh-TW" b="0" dirty="0" smtClean="0"/>
              <a:t>Add pictures of your company/ institution</a:t>
            </a:r>
            <a:r>
              <a:rPr lang="en-US" altLang="zh-TW" dirty="0" smtClean="0"/>
              <a:t>.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ＭＳ Ｐゴシック" pitchFamily="34" charset="-128"/>
                <a:cs typeface="Arial" pitchFamily="34" charset="0"/>
              </a:rPr>
              <a:t>PART II: Project Introduction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6766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What is the design/ development trend regarding the product/ process in this project?</a:t>
            </a:r>
          </a:p>
          <a:p>
            <a:endParaRPr lang="en-US" altLang="zh-TW" b="0" dirty="0" smtClean="0"/>
          </a:p>
          <a:p>
            <a:r>
              <a:rPr lang="en-US" altLang="zh-TW" b="0" dirty="0" smtClean="0"/>
              <a:t>What challenges are you trying to solve? Why is it important to address these challenges?</a:t>
            </a:r>
          </a:p>
          <a:p>
            <a:endParaRPr lang="en-US" altLang="zh-TW" b="0" dirty="0" smtClean="0"/>
          </a:p>
          <a:p>
            <a:r>
              <a:rPr lang="en-US" altLang="zh-TW" b="0" dirty="0" smtClean="0"/>
              <a:t>Why use Moldex3D in your project?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cs typeface="Arial" pitchFamily="34" charset="0"/>
              </a:rPr>
              <a:t>Project Objective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TW" b="0" dirty="0" smtClean="0"/>
              <a:t>Objectives</a:t>
            </a:r>
          </a:p>
          <a:p>
            <a:pPr lvl="1"/>
            <a:r>
              <a:rPr lang="en-GB" altLang="zh-TW" dirty="0" smtClean="0"/>
              <a:t>Long-term objectives</a:t>
            </a:r>
            <a:endParaRPr lang="zh-TW" altLang="zh-TW" dirty="0" smtClean="0"/>
          </a:p>
          <a:p>
            <a:pPr lvl="1"/>
            <a:r>
              <a:rPr lang="en-GB" altLang="zh-TW" dirty="0" smtClean="0"/>
              <a:t>Project specific objectives</a:t>
            </a:r>
            <a:endParaRPr lang="en-US" altLang="zh-TW" b="0" dirty="0" smtClean="0"/>
          </a:p>
          <a:p>
            <a:endParaRPr lang="en-US" altLang="zh-TW" b="0" dirty="0" smtClean="0"/>
          </a:p>
          <a:p>
            <a:r>
              <a:rPr lang="en-US" altLang="zh-TW" b="0" dirty="0" smtClean="0"/>
              <a:t>Expected Results</a:t>
            </a:r>
          </a:p>
          <a:p>
            <a:pPr lvl="1"/>
            <a:r>
              <a:rPr lang="en-GB" altLang="zh-TW" dirty="0" smtClean="0"/>
              <a:t>Explain the quantifiable results at the end of the implementation of the project ( e.g., </a:t>
            </a:r>
            <a:r>
              <a:rPr lang="en-US" altLang="zh-TW" dirty="0" smtClean="0"/>
              <a:t>cycle time reduced by 20.7 seconds or overall productivity enhanced by 25%)</a:t>
            </a:r>
            <a:endParaRPr lang="en-US" altLang="zh-TW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封面標題/內頁">
  <a:themeElements>
    <a:clrScheme name="Moldex3D-2010">
      <a:dk1>
        <a:sysClr val="windowText" lastClr="000000"/>
      </a:dk1>
      <a:lt1>
        <a:sysClr val="window" lastClr="FFFFFF"/>
      </a:lt1>
      <a:dk2>
        <a:srgbClr val="C71709"/>
      </a:dk2>
      <a:lt2>
        <a:srgbClr val="FFFFFF"/>
      </a:lt2>
      <a:accent1>
        <a:srgbClr val="38537D"/>
      </a:accent1>
      <a:accent2>
        <a:srgbClr val="2B74B5"/>
      </a:accent2>
      <a:accent3>
        <a:srgbClr val="55A9CF"/>
      </a:accent3>
      <a:accent4>
        <a:srgbClr val="7D59A2"/>
      </a:accent4>
      <a:accent5>
        <a:srgbClr val="F29A28"/>
      </a:accent5>
      <a:accent6>
        <a:srgbClr val="80A92F"/>
      </a:accent6>
      <a:hlink>
        <a:srgbClr val="5B708F"/>
      </a:hlink>
      <a:folHlink>
        <a:srgbClr val="888888"/>
      </a:folHlink>
    </a:clrScheme>
    <a:fontScheme name="Moldex3D-2010">
      <a:majorFont>
        <a:latin typeface="Arial Bold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副標頁">
  <a:themeElements>
    <a:clrScheme name="自訂 3">
      <a:dk1>
        <a:sysClr val="windowText" lastClr="000000"/>
      </a:dk1>
      <a:lt1>
        <a:sysClr val="window" lastClr="FFFFFF"/>
      </a:lt1>
      <a:dk2>
        <a:srgbClr val="C7161E"/>
      </a:dk2>
      <a:lt2>
        <a:srgbClr val="FFFFFF"/>
      </a:lt2>
      <a:accent1>
        <a:srgbClr val="38537D"/>
      </a:accent1>
      <a:accent2>
        <a:srgbClr val="2B74B5"/>
      </a:accent2>
      <a:accent3>
        <a:srgbClr val="50ABD2"/>
      </a:accent3>
      <a:accent4>
        <a:srgbClr val="7D59A2"/>
      </a:accent4>
      <a:accent5>
        <a:srgbClr val="F29A28"/>
      </a:accent5>
      <a:accent6>
        <a:srgbClr val="80A92F"/>
      </a:accent6>
      <a:hlink>
        <a:srgbClr val="5B708F"/>
      </a:hlink>
      <a:folHlink>
        <a:srgbClr val="8888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封底">
  <a:themeElements>
    <a:clrScheme name="自訂 4">
      <a:dk1>
        <a:sysClr val="windowText" lastClr="000000"/>
      </a:dk1>
      <a:lt1>
        <a:sysClr val="window" lastClr="FFFFFF"/>
      </a:lt1>
      <a:dk2>
        <a:srgbClr val="C7161E"/>
      </a:dk2>
      <a:lt2>
        <a:srgbClr val="FFFFFF"/>
      </a:lt2>
      <a:accent1>
        <a:srgbClr val="38537D"/>
      </a:accent1>
      <a:accent2>
        <a:srgbClr val="2B74B5"/>
      </a:accent2>
      <a:accent3>
        <a:srgbClr val="50ABD2"/>
      </a:accent3>
      <a:accent4>
        <a:srgbClr val="7D59A2"/>
      </a:accent4>
      <a:accent5>
        <a:srgbClr val="F29A28"/>
      </a:accent5>
      <a:accent6>
        <a:srgbClr val="80A92F"/>
      </a:accent6>
      <a:hlink>
        <a:srgbClr val="5B708F"/>
      </a:hlink>
      <a:folHlink>
        <a:srgbClr val="8888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4372B8D17478EA4585E67C350A83DB6D" ma:contentTypeVersion="1" ma:contentTypeDescription="建立新的文件。" ma:contentTypeScope="" ma:versionID="3563f0efce96fb5042729022cd821ae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49fff7f736b3734997ae8d2fd606d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456EA8-6304-45D7-8463-93A6093DB8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10C848-E126-4FFB-83F0-C088E06690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0EAA48-FBCD-4F0F-94A4-0DA7FC5E0FAA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Moldex3D RD Template</Template>
  <TotalTime>1845</TotalTime>
  <Words>428</Words>
  <Application>Microsoft Office PowerPoint</Application>
  <PresentationFormat>如螢幕大小 (4:3)</PresentationFormat>
  <Paragraphs>115</Paragraphs>
  <Slides>27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30" baseType="lpstr">
      <vt:lpstr>1_封面標題/內頁</vt:lpstr>
      <vt:lpstr>2_副標頁</vt:lpstr>
      <vt:lpstr>3_封底</vt:lpstr>
      <vt:lpstr>&lt;Title of the Project&gt;</vt:lpstr>
      <vt:lpstr>Requirements</vt:lpstr>
      <vt:lpstr>Table of Contents</vt:lpstr>
      <vt:lpstr>PART I: Team Introduction</vt:lpstr>
      <vt:lpstr>Team Introduction</vt:lpstr>
      <vt:lpstr>Company/ Institution Introduction</vt:lpstr>
      <vt:lpstr>PART II: Project Introduction</vt:lpstr>
      <vt:lpstr>Background</vt:lpstr>
      <vt:lpstr>Project Objective</vt:lpstr>
      <vt:lpstr>PART III: Product Introduction</vt:lpstr>
      <vt:lpstr>Product Development Process</vt:lpstr>
      <vt:lpstr>Part</vt:lpstr>
      <vt:lpstr>Runner Layout</vt:lpstr>
      <vt:lpstr>Cooling System/ Mold Design</vt:lpstr>
      <vt:lpstr>Material Details</vt:lpstr>
      <vt:lpstr>Process Conditions</vt:lpstr>
      <vt:lpstr>PART IV: Simulation Analysis</vt:lpstr>
      <vt:lpstr>Analysis Approach</vt:lpstr>
      <vt:lpstr>Original Design Analysis Result</vt:lpstr>
      <vt:lpstr>Revised Design Analysis Result</vt:lpstr>
      <vt:lpstr>Comparison between Original Design and Revised Design</vt:lpstr>
      <vt:lpstr>Validation on Simulation Results</vt:lpstr>
      <vt:lpstr>PART V: Results and Future Work</vt:lpstr>
      <vt:lpstr>Conclusion</vt:lpstr>
      <vt:lpstr>Benefits and Values of Moldex3D</vt:lpstr>
      <vt:lpstr>Future Work </vt:lpstr>
      <vt:lpstr>投影片 27</vt:lpstr>
    </vt:vector>
  </TitlesOfParts>
  <Company>CoreTech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R12 PPT Standard Template</dc:title>
  <dc:subject>R12 PPT Standard Template</dc:subject>
  <dc:creator>Jessica</dc:creator>
  <cp:keywords>R12 PPT Standard Template</cp:keywords>
  <cp:lastModifiedBy>carolyhnren</cp:lastModifiedBy>
  <cp:revision>231</cp:revision>
  <dcterms:created xsi:type="dcterms:W3CDTF">2015-02-15T12:56:55Z</dcterms:created>
  <dcterms:modified xsi:type="dcterms:W3CDTF">2015-02-17T05:28:23Z</dcterms:modified>
  <cp:category>產品文件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0x0101004372B8D17478EA4585E67C350A83DB6D</vt:lpwstr>
  </property>
</Properties>
</file>