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691" r:id="rId2"/>
    <p:sldMasterId id="2147483702" r:id="rId3"/>
    <p:sldMasterId id="2147483704" r:id="rId4"/>
  </p:sldMasterIdLst>
  <p:notesMasterIdLst>
    <p:notesMasterId r:id="rId36"/>
  </p:notesMasterIdLst>
  <p:handoutMasterIdLst>
    <p:handoutMasterId r:id="rId37"/>
  </p:handoutMasterIdLst>
  <p:sldIdLst>
    <p:sldId id="404" r:id="rId5"/>
    <p:sldId id="395" r:id="rId6"/>
    <p:sldId id="396" r:id="rId7"/>
    <p:sldId id="397" r:id="rId8"/>
    <p:sldId id="392" r:id="rId9"/>
    <p:sldId id="359" r:id="rId10"/>
    <p:sldId id="317" r:id="rId11"/>
    <p:sldId id="322" r:id="rId12"/>
    <p:sldId id="393" r:id="rId13"/>
    <p:sldId id="394" r:id="rId14"/>
    <p:sldId id="391" r:id="rId15"/>
    <p:sldId id="375" r:id="rId16"/>
    <p:sldId id="399" r:id="rId17"/>
    <p:sldId id="400" r:id="rId18"/>
    <p:sldId id="376" r:id="rId19"/>
    <p:sldId id="377" r:id="rId20"/>
    <p:sldId id="380" r:id="rId21"/>
    <p:sldId id="378" r:id="rId22"/>
    <p:sldId id="379" r:id="rId23"/>
    <p:sldId id="381" r:id="rId24"/>
    <p:sldId id="382" r:id="rId25"/>
    <p:sldId id="383" r:id="rId26"/>
    <p:sldId id="384" r:id="rId27"/>
    <p:sldId id="385" r:id="rId28"/>
    <p:sldId id="386" r:id="rId29"/>
    <p:sldId id="387" r:id="rId30"/>
    <p:sldId id="388" r:id="rId31"/>
    <p:sldId id="389" r:id="rId32"/>
    <p:sldId id="390" r:id="rId33"/>
    <p:sldId id="402" r:id="rId34"/>
    <p:sldId id="405" r:id="rId35"/>
  </p:sldIdLst>
  <p:sldSz cx="12192000" cy="6858000"/>
  <p:notesSz cx="6858000" cy="9144000"/>
  <p:defaultTextStyle>
    <a:defPPr>
      <a:defRPr lang="en-US"/>
    </a:defPPr>
    <a:lvl1pPr algn="l" defTabSz="457200" rtl="0" fontAlgn="base">
      <a:spcBef>
        <a:spcPct val="0"/>
      </a:spcBef>
      <a:spcAft>
        <a:spcPct val="0"/>
      </a:spcAft>
      <a:defRPr kumimoji="1" kern="1200">
        <a:solidFill>
          <a:schemeClr val="tx1"/>
        </a:solidFill>
        <a:latin typeface="Arial" charset="0"/>
        <a:ea typeface="新細明體" charset="-120"/>
        <a:cs typeface="+mn-cs"/>
      </a:defRPr>
    </a:lvl1pPr>
    <a:lvl2pPr marL="457200" algn="l" defTabSz="457200" rtl="0" fontAlgn="base">
      <a:spcBef>
        <a:spcPct val="0"/>
      </a:spcBef>
      <a:spcAft>
        <a:spcPct val="0"/>
      </a:spcAft>
      <a:defRPr kumimoji="1" kern="1200">
        <a:solidFill>
          <a:schemeClr val="tx1"/>
        </a:solidFill>
        <a:latin typeface="Arial" charset="0"/>
        <a:ea typeface="新細明體" charset="-120"/>
        <a:cs typeface="+mn-cs"/>
      </a:defRPr>
    </a:lvl2pPr>
    <a:lvl3pPr marL="914400" algn="l" defTabSz="457200" rtl="0" fontAlgn="base">
      <a:spcBef>
        <a:spcPct val="0"/>
      </a:spcBef>
      <a:spcAft>
        <a:spcPct val="0"/>
      </a:spcAft>
      <a:defRPr kumimoji="1" kern="1200">
        <a:solidFill>
          <a:schemeClr val="tx1"/>
        </a:solidFill>
        <a:latin typeface="Arial" charset="0"/>
        <a:ea typeface="新細明體" charset="-120"/>
        <a:cs typeface="+mn-cs"/>
      </a:defRPr>
    </a:lvl3pPr>
    <a:lvl4pPr marL="1371600" algn="l" defTabSz="457200" rtl="0" fontAlgn="base">
      <a:spcBef>
        <a:spcPct val="0"/>
      </a:spcBef>
      <a:spcAft>
        <a:spcPct val="0"/>
      </a:spcAft>
      <a:defRPr kumimoji="1" kern="1200">
        <a:solidFill>
          <a:schemeClr val="tx1"/>
        </a:solidFill>
        <a:latin typeface="Arial" charset="0"/>
        <a:ea typeface="新細明體" charset="-120"/>
        <a:cs typeface="+mn-cs"/>
      </a:defRPr>
    </a:lvl4pPr>
    <a:lvl5pPr marL="1828800" algn="l" defTabSz="457200"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38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2A"/>
    <a:srgbClr val="F08501"/>
    <a:srgbClr val="F2F2F2"/>
    <a:srgbClr val="205788"/>
    <a:srgbClr val="008080"/>
    <a:srgbClr val="CC66FF"/>
    <a:srgbClr val="006600"/>
    <a:srgbClr val="C42B05"/>
    <a:srgbClr val="C32B07"/>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5904" autoAdjust="0"/>
  </p:normalViewPr>
  <p:slideViewPr>
    <p:cSldViewPr snapToObjects="1">
      <p:cViewPr varScale="1">
        <p:scale>
          <a:sx n="86" d="100"/>
          <a:sy n="86" d="100"/>
        </p:scale>
        <p:origin x="120" y="678"/>
      </p:cViewPr>
      <p:guideLst>
        <p:guide orient="horz" pos="2160"/>
        <p:guide pos="3840"/>
        <p:guide orient="horz" pos="2387"/>
      </p:guideLst>
    </p:cSldViewPr>
  </p:slideViewPr>
  <p:notesTextViewPr>
    <p:cViewPr>
      <p:scale>
        <a:sx n="75" d="100"/>
        <a:sy n="75" d="100"/>
      </p:scale>
      <p:origin x="0" y="0"/>
    </p:cViewPr>
  </p:notesTextViewPr>
  <p:sorterViewPr>
    <p:cViewPr varScale="1">
      <p:scale>
        <a:sx n="100" d="100"/>
        <a:sy n="100" d="100"/>
      </p:scale>
      <p:origin x="0" y="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pitchFamily="34" charset="-128"/>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34" charset="-128"/>
              </a:defRPr>
            </a:lvl1pPr>
          </a:lstStyle>
          <a:p>
            <a:pPr>
              <a:defRPr/>
            </a:pPr>
            <a:fld id="{DF070777-EF2C-41A2-A183-40F3EF1D3553}" type="datetime1">
              <a:rPr lang="zh-TW" altLang="en-US"/>
              <a:pPr>
                <a:defRPr/>
              </a:pPr>
              <a:t>2021/11/2</a:t>
            </a:fld>
            <a:endParaRPr lang="en-US" altLang="zh-TW"/>
          </a:p>
        </p:txBody>
      </p:sp>
      <p:sp>
        <p:nvSpPr>
          <p:cNvPr id="4" name="頁尾版面配置區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pitchFamily="34" charset="-128"/>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34" charset="-128"/>
              </a:defRPr>
            </a:lvl1pPr>
          </a:lstStyle>
          <a:p>
            <a:pPr>
              <a:defRPr/>
            </a:pPr>
            <a:fld id="{ECD94F74-A042-48BF-92B3-CDF32C77FD18}" type="slidenum">
              <a:rPr lang="zh-TW" altLang="en-US"/>
              <a:pPr>
                <a:defRPr/>
              </a:pPr>
              <a:t>‹#›</a:t>
            </a:fld>
            <a:endParaRPr lang="en-US" altLang="zh-TW"/>
          </a:p>
        </p:txBody>
      </p:sp>
    </p:spTree>
    <p:extLst>
      <p:ext uri="{BB962C8B-B14F-4D97-AF65-F5344CB8AC3E}">
        <p14:creationId xmlns:p14="http://schemas.microsoft.com/office/powerpoint/2010/main" val="3946581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kumimoji="0" sz="1200">
                <a:ea typeface="ＭＳ Ｐゴシック" pitchFamily="34" charset="-128"/>
              </a:defRPr>
            </a:lvl1pPr>
          </a:lstStyle>
          <a:p>
            <a:pPr>
              <a:defRPr/>
            </a:pPr>
            <a:endParaRPr lang="zh-TW" altLang="zh-TW"/>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kumimoji="0" sz="1200">
                <a:ea typeface="ＭＳ Ｐゴシック" pitchFamily="34" charset="-128"/>
              </a:defRPr>
            </a:lvl1pPr>
          </a:lstStyle>
          <a:p>
            <a:pPr>
              <a:defRPr/>
            </a:pPr>
            <a:fld id="{0A4F194F-9642-4C3E-91E5-AC86333C239C}" type="datetime1">
              <a:rPr lang="en-US" altLang="zh-TW"/>
              <a:pPr>
                <a:defRPr/>
              </a:pPr>
              <a:t>11/2/2021</a:t>
            </a:fld>
            <a:endParaRPr lang="en-US" altLang="zh-TW"/>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TW" altLang="zh-TW"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kumimoji="0" sz="1200">
                <a:ea typeface="ＭＳ Ｐゴシック" pitchFamily="34" charset="-128"/>
              </a:defRPr>
            </a:lvl1pPr>
          </a:lstStyle>
          <a:p>
            <a:pPr>
              <a:defRPr/>
            </a:pPr>
            <a:endParaRPr lang="zh-TW" altLang="zh-TW"/>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ea typeface="ＭＳ Ｐゴシック" pitchFamily="34" charset="-128"/>
              </a:defRPr>
            </a:lvl1pPr>
          </a:lstStyle>
          <a:p>
            <a:pPr>
              <a:defRPr/>
            </a:pPr>
            <a:fld id="{910B5217-5CEF-4A01-8A8B-32F918D3814B}" type="slidenum">
              <a:rPr lang="en-US" altLang="zh-TW"/>
              <a:pPr>
                <a:defRPr/>
              </a:pPr>
              <a:t>‹#›</a:t>
            </a:fld>
            <a:endParaRPr lang="en-US" altLang="zh-TW"/>
          </a:p>
        </p:txBody>
      </p:sp>
    </p:spTree>
    <p:extLst>
      <p:ext uri="{BB962C8B-B14F-4D97-AF65-F5344CB8AC3E}">
        <p14:creationId xmlns:p14="http://schemas.microsoft.com/office/powerpoint/2010/main" val="314282230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5</a:t>
            </a:fld>
            <a:endParaRPr lang="en-US" altLang="zh-TW"/>
          </a:p>
        </p:txBody>
      </p:sp>
    </p:spTree>
    <p:extLst>
      <p:ext uri="{BB962C8B-B14F-4D97-AF65-F5344CB8AC3E}">
        <p14:creationId xmlns:p14="http://schemas.microsoft.com/office/powerpoint/2010/main" val="160518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10</a:t>
            </a:fld>
            <a:endParaRPr lang="en-US" altLang="zh-TW"/>
          </a:p>
        </p:txBody>
      </p:sp>
    </p:spTree>
    <p:extLst>
      <p:ext uri="{BB962C8B-B14F-4D97-AF65-F5344CB8AC3E}">
        <p14:creationId xmlns:p14="http://schemas.microsoft.com/office/powerpoint/2010/main" val="211936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12</a:t>
            </a:fld>
            <a:endParaRPr lang="en-US" altLang="zh-TW"/>
          </a:p>
        </p:txBody>
      </p:sp>
    </p:spTree>
    <p:extLst>
      <p:ext uri="{BB962C8B-B14F-4D97-AF65-F5344CB8AC3E}">
        <p14:creationId xmlns:p14="http://schemas.microsoft.com/office/powerpoint/2010/main" val="260426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15</a:t>
            </a:fld>
            <a:endParaRPr lang="en-US" altLang="zh-TW"/>
          </a:p>
        </p:txBody>
      </p:sp>
    </p:spTree>
    <p:extLst>
      <p:ext uri="{BB962C8B-B14F-4D97-AF65-F5344CB8AC3E}">
        <p14:creationId xmlns:p14="http://schemas.microsoft.com/office/powerpoint/2010/main" val="2387490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19</a:t>
            </a:fld>
            <a:endParaRPr lang="en-US" altLang="zh-TW"/>
          </a:p>
        </p:txBody>
      </p:sp>
    </p:spTree>
    <p:extLst>
      <p:ext uri="{BB962C8B-B14F-4D97-AF65-F5344CB8AC3E}">
        <p14:creationId xmlns:p14="http://schemas.microsoft.com/office/powerpoint/2010/main" val="410195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22</a:t>
            </a:fld>
            <a:endParaRPr lang="en-US" altLang="zh-TW"/>
          </a:p>
        </p:txBody>
      </p:sp>
    </p:spTree>
    <p:extLst>
      <p:ext uri="{BB962C8B-B14F-4D97-AF65-F5344CB8AC3E}">
        <p14:creationId xmlns:p14="http://schemas.microsoft.com/office/powerpoint/2010/main" val="266602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23</a:t>
            </a:fld>
            <a:endParaRPr lang="en-US" altLang="zh-TW"/>
          </a:p>
        </p:txBody>
      </p:sp>
    </p:spTree>
    <p:extLst>
      <p:ext uri="{BB962C8B-B14F-4D97-AF65-F5344CB8AC3E}">
        <p14:creationId xmlns:p14="http://schemas.microsoft.com/office/powerpoint/2010/main" val="49045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25</a:t>
            </a:fld>
            <a:endParaRPr lang="en-US" altLang="zh-TW"/>
          </a:p>
        </p:txBody>
      </p:sp>
    </p:spTree>
    <p:extLst>
      <p:ext uri="{BB962C8B-B14F-4D97-AF65-F5344CB8AC3E}">
        <p14:creationId xmlns:p14="http://schemas.microsoft.com/office/powerpoint/2010/main" val="49191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altLang="zh-TW" b="0"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27</a:t>
            </a:fld>
            <a:endParaRPr lang="en-US" altLang="zh-TW"/>
          </a:p>
        </p:txBody>
      </p:sp>
    </p:spTree>
    <p:extLst>
      <p:ext uri="{BB962C8B-B14F-4D97-AF65-F5344CB8AC3E}">
        <p14:creationId xmlns:p14="http://schemas.microsoft.com/office/powerpoint/2010/main" val="407620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mailto:mail@moldex3d.com" TargetMode="Externa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7" name="標題 1">
            <a:extLst>
              <a:ext uri="{FF2B5EF4-FFF2-40B4-BE49-F238E27FC236}">
                <a16:creationId xmlns:a16="http://schemas.microsoft.com/office/drawing/2014/main" id="{42717E53-A835-4E1C-A028-0E9D839047EA}"/>
              </a:ext>
            </a:extLst>
          </p:cNvPr>
          <p:cNvSpPr>
            <a:spLocks noGrp="1"/>
          </p:cNvSpPr>
          <p:nvPr>
            <p:ph type="ctrTitle"/>
          </p:nvPr>
        </p:nvSpPr>
        <p:spPr>
          <a:xfrm>
            <a:off x="533400" y="1122363"/>
            <a:ext cx="10134600" cy="2387600"/>
          </a:xfrm>
          <a:prstGeom prst="rect">
            <a:avLst/>
          </a:prstGeom>
        </p:spPr>
        <p:txBody>
          <a:bodyPr anchor="b"/>
          <a:lstStyle>
            <a:lvl1pPr algn="l">
              <a:defRPr sz="3600">
                <a:solidFill>
                  <a:schemeClr val="bg1"/>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8" name="副標題 2">
            <a:extLst>
              <a:ext uri="{FF2B5EF4-FFF2-40B4-BE49-F238E27FC236}">
                <a16:creationId xmlns:a16="http://schemas.microsoft.com/office/drawing/2014/main" id="{4BFF0A32-F848-430A-A9EE-B8875C4CCA28}"/>
              </a:ext>
            </a:extLst>
          </p:cNvPr>
          <p:cNvSpPr>
            <a:spLocks noGrp="1"/>
          </p:cNvSpPr>
          <p:nvPr>
            <p:ph type="subTitle" idx="1"/>
          </p:nvPr>
        </p:nvSpPr>
        <p:spPr>
          <a:xfrm>
            <a:off x="533400" y="3827928"/>
            <a:ext cx="10134600" cy="1429871"/>
          </a:xfrm>
          <a:prstGeom prst="rect">
            <a:avLst/>
          </a:prstGeom>
        </p:spPr>
        <p:txBody>
          <a:bodyPr/>
          <a:lstStyle>
            <a:lvl1pPr marL="0" indent="0" algn="l">
              <a:buNone/>
              <a:defRPr sz="2400">
                <a:solidFill>
                  <a:schemeClr val="bg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Tree>
    <p:extLst>
      <p:ext uri="{BB962C8B-B14F-4D97-AF65-F5344CB8AC3E}">
        <p14:creationId xmlns:p14="http://schemas.microsoft.com/office/powerpoint/2010/main" val="120834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封底_LOGO">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0BBFA07-E15E-4BC7-A4FA-AE592560FE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8088" y="2886454"/>
            <a:ext cx="3247651" cy="1085090"/>
          </a:xfrm>
          <a:prstGeom prst="rect">
            <a:avLst/>
          </a:prstGeom>
        </p:spPr>
      </p:pic>
    </p:spTree>
    <p:extLst>
      <p:ext uri="{BB962C8B-B14F-4D97-AF65-F5344CB8AC3E}">
        <p14:creationId xmlns:p14="http://schemas.microsoft.com/office/powerpoint/2010/main" val="149469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封底_thank you">
    <p:spTree>
      <p:nvGrpSpPr>
        <p:cNvPr id="1" name=""/>
        <p:cNvGrpSpPr/>
        <p:nvPr/>
      </p:nvGrpSpPr>
      <p:grpSpPr>
        <a:xfrm>
          <a:off x="0" y="0"/>
          <a:ext cx="0" cy="0"/>
          <a:chOff x="0" y="0"/>
          <a:chExt cx="0" cy="0"/>
        </a:xfrm>
      </p:grpSpPr>
      <p:sp>
        <p:nvSpPr>
          <p:cNvPr id="2" name="標題 3">
            <a:extLst>
              <a:ext uri="{FF2B5EF4-FFF2-40B4-BE49-F238E27FC236}">
                <a16:creationId xmlns:a16="http://schemas.microsoft.com/office/drawing/2014/main" id="{6301F822-094B-479D-9739-82ECFA6A6235}"/>
              </a:ext>
            </a:extLst>
          </p:cNvPr>
          <p:cNvSpPr>
            <a:spLocks noGrp="1"/>
          </p:cNvSpPr>
          <p:nvPr>
            <p:ph type="ctrTitle" hasCustomPrompt="1"/>
          </p:nvPr>
        </p:nvSpPr>
        <p:spPr>
          <a:xfrm>
            <a:off x="1258088" y="2971651"/>
            <a:ext cx="9472974" cy="914696"/>
          </a:xfrm>
          <a:prstGeom prst="rect">
            <a:avLst/>
          </a:prstGeom>
        </p:spPr>
        <p:txBody>
          <a:bodyPr anchor="ctr"/>
          <a:lstStyle>
            <a:lvl1pPr algn="ctr">
              <a:defRPr b="1">
                <a:solidFill>
                  <a:schemeClr val="bg1"/>
                </a:solidFill>
                <a:latin typeface="微軟正黑體" panose="020B0604030504040204" pitchFamily="34" charset="-120"/>
                <a:ea typeface="微軟正黑體" panose="020B0604030504040204" pitchFamily="34" charset="-120"/>
              </a:defRPr>
            </a:lvl1pPr>
          </a:lstStyle>
          <a:p>
            <a:r>
              <a:rPr lang="en-US" altLang="zh-TW" dirty="0"/>
              <a:t>Thank You</a:t>
            </a:r>
            <a:endParaRPr lang="zh-TW" altLang="en-US" dirty="0"/>
          </a:p>
        </p:txBody>
      </p:sp>
      <p:pic>
        <p:nvPicPr>
          <p:cNvPr id="3" name="圖片 2">
            <a:extLst>
              <a:ext uri="{FF2B5EF4-FFF2-40B4-BE49-F238E27FC236}">
                <a16:creationId xmlns:a16="http://schemas.microsoft.com/office/drawing/2014/main" id="{185EDBBC-2A42-41B8-BE41-42AC839AEF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730" y="410611"/>
            <a:ext cx="2231346" cy="745527"/>
          </a:xfrm>
          <a:prstGeom prst="rect">
            <a:avLst/>
          </a:prstGeom>
        </p:spPr>
      </p:pic>
    </p:spTree>
    <p:extLst>
      <p:ext uri="{BB962C8B-B14F-4D97-AF65-F5344CB8AC3E}">
        <p14:creationId xmlns:p14="http://schemas.microsoft.com/office/powerpoint/2010/main" val="62818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E939423-5C83-4C31-84AF-62A5D7B12DF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 name="標題 1">
            <a:extLst>
              <a:ext uri="{FF2B5EF4-FFF2-40B4-BE49-F238E27FC236}">
                <a16:creationId xmlns:a16="http://schemas.microsoft.com/office/drawing/2014/main" id="{9D308A5E-3F29-4BD0-9C02-013474B900ED}"/>
              </a:ext>
            </a:extLst>
          </p:cNvPr>
          <p:cNvSpPr>
            <a:spLocks noGrp="1"/>
          </p:cNvSpPr>
          <p:nvPr>
            <p:ph type="ctrTitle"/>
          </p:nvPr>
        </p:nvSpPr>
        <p:spPr>
          <a:xfrm>
            <a:off x="533400" y="3657600"/>
            <a:ext cx="10134600" cy="1268506"/>
          </a:xfrm>
          <a:prstGeom prst="rect">
            <a:avLst/>
          </a:prstGeom>
        </p:spPr>
        <p:txBody>
          <a:bodyPr anchor="b"/>
          <a:lstStyle>
            <a:lvl1pPr algn="l">
              <a:defRPr sz="36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6" name="副標題 2">
            <a:extLst>
              <a:ext uri="{FF2B5EF4-FFF2-40B4-BE49-F238E27FC236}">
                <a16:creationId xmlns:a16="http://schemas.microsoft.com/office/drawing/2014/main" id="{ABA31154-0B99-456E-AA21-C865E6CF0CFC}"/>
              </a:ext>
            </a:extLst>
          </p:cNvPr>
          <p:cNvSpPr>
            <a:spLocks noGrp="1"/>
          </p:cNvSpPr>
          <p:nvPr>
            <p:ph type="subTitle" idx="1"/>
          </p:nvPr>
        </p:nvSpPr>
        <p:spPr>
          <a:xfrm>
            <a:off x="533400" y="5038164"/>
            <a:ext cx="10134600" cy="1181660"/>
          </a:xfrm>
          <a:prstGeom prst="rect">
            <a:avLst/>
          </a:prstGeom>
        </p:spPr>
        <p:txBody>
          <a:bodyPr/>
          <a:lstStyle>
            <a:lvl1pPr marL="0" indent="0" algn="l">
              <a:buNone/>
              <a:defRPr sz="2400">
                <a:solidFill>
                  <a:schemeClr val="tx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
        <p:nvSpPr>
          <p:cNvPr id="7" name="文字方塊 6">
            <a:extLst>
              <a:ext uri="{FF2B5EF4-FFF2-40B4-BE49-F238E27FC236}">
                <a16:creationId xmlns:a16="http://schemas.microsoft.com/office/drawing/2014/main" id="{3C474D80-4983-4238-8874-8336C0BF50BE}"/>
              </a:ext>
            </a:extLst>
          </p:cNvPr>
          <p:cNvSpPr txBox="1"/>
          <p:nvPr userDrawn="1"/>
        </p:nvSpPr>
        <p:spPr>
          <a:xfrm>
            <a:off x="533400" y="6435503"/>
            <a:ext cx="761999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CoreTech System Co., Ltd. │ Copyright© 2021 Moldex3D. All rights reserved.</a:t>
            </a:r>
            <a:endParaRPr kumimoji="0" lang="zh-TW" altLang="en-US"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 name="圖片版面配置區 11">
            <a:extLst>
              <a:ext uri="{FF2B5EF4-FFF2-40B4-BE49-F238E27FC236}">
                <a16:creationId xmlns:a16="http://schemas.microsoft.com/office/drawing/2014/main" id="{2890CC3E-CDE4-48C5-98A6-20E54AB42505}"/>
              </a:ext>
            </a:extLst>
          </p:cNvPr>
          <p:cNvSpPr>
            <a:spLocks noGrp="1"/>
          </p:cNvSpPr>
          <p:nvPr>
            <p:ph type="pic" sz="quarter" idx="10"/>
          </p:nvPr>
        </p:nvSpPr>
        <p:spPr>
          <a:xfrm>
            <a:off x="0" y="0"/>
            <a:ext cx="12192000" cy="3492500"/>
          </a:xfrm>
          <a:prstGeom prst="rect">
            <a:avLst/>
          </a:prstGeom>
        </p:spPr>
        <p:txBody>
          <a:bodyPr anchor="ctr"/>
          <a:lstStyle>
            <a:lvl1pPr marL="0" indent="0" algn="ctr">
              <a:buNone/>
              <a:defRPr sz="1200">
                <a:latin typeface="微軟正黑體" panose="020B0604030504040204" pitchFamily="34" charset="-120"/>
                <a:ea typeface="微軟正黑體" panose="020B0604030504040204" pitchFamily="34" charset="-120"/>
              </a:defRPr>
            </a:lvl1pPr>
          </a:lstStyle>
          <a:p>
            <a:endParaRPr lang="zh-TW" altLang="en-US" dirty="0"/>
          </a:p>
        </p:txBody>
      </p:sp>
      <p:pic>
        <p:nvPicPr>
          <p:cNvPr id="9" name="圖片 8">
            <a:extLst>
              <a:ext uri="{FF2B5EF4-FFF2-40B4-BE49-F238E27FC236}">
                <a16:creationId xmlns:a16="http://schemas.microsoft.com/office/drawing/2014/main" id="{750C7C86-73A0-49CC-B908-B939F41966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9729" y="6333970"/>
            <a:ext cx="1344706" cy="449287"/>
          </a:xfrm>
          <a:prstGeom prst="rect">
            <a:avLst/>
          </a:prstGeom>
        </p:spPr>
      </p:pic>
      <p:sp>
        <p:nvSpPr>
          <p:cNvPr id="10" name="矩形 9">
            <a:extLst>
              <a:ext uri="{FF2B5EF4-FFF2-40B4-BE49-F238E27FC236}">
                <a16:creationId xmlns:a16="http://schemas.microsoft.com/office/drawing/2014/main" id="{CDB41A7D-56A1-4EDA-8794-A4247EFFA941}"/>
              </a:ext>
            </a:extLst>
          </p:cNvPr>
          <p:cNvSpPr/>
          <p:nvPr userDrawn="1"/>
        </p:nvSpPr>
        <p:spPr>
          <a:xfrm>
            <a:off x="-1" y="0"/>
            <a:ext cx="376519" cy="6858000"/>
          </a:xfrm>
          <a:prstGeom prst="rect">
            <a:avLst/>
          </a:prstGeom>
          <a:solidFill>
            <a:srgbClr val="C32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9658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內頁_大綱">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AC0041-AA20-43E2-BC9B-151A7303C14D}"/>
              </a:ext>
            </a:extLst>
          </p:cNvPr>
          <p:cNvSpPr>
            <a:spLocks noGrp="1"/>
          </p:cNvSpPr>
          <p:nvPr>
            <p:ph type="title"/>
          </p:nvPr>
        </p:nvSpPr>
        <p:spPr>
          <a:xfrm>
            <a:off x="502412" y="528918"/>
            <a:ext cx="11102400" cy="735106"/>
          </a:xfrm>
          <a:prstGeom prst="rect">
            <a:avLst/>
          </a:prstGeom>
        </p:spPr>
        <p:txBody>
          <a:bodyPr/>
          <a:lstStyle>
            <a:lvl1pPr algn="ctr">
              <a:defRPr sz="30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投影片編號版面配置區 2">
            <a:extLst>
              <a:ext uri="{FF2B5EF4-FFF2-40B4-BE49-F238E27FC236}">
                <a16:creationId xmlns:a16="http://schemas.microsoft.com/office/drawing/2014/main" id="{55521B6A-94EF-41F2-8BF1-8B18B02015F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內容版面配置區 7">
            <a:extLst>
              <a:ext uri="{FF2B5EF4-FFF2-40B4-BE49-F238E27FC236}">
                <a16:creationId xmlns:a16="http://schemas.microsoft.com/office/drawing/2014/main" id="{B3AB836C-CE69-4A22-9851-F39A9CDE0761}"/>
              </a:ext>
            </a:extLst>
          </p:cNvPr>
          <p:cNvSpPr>
            <a:spLocks noGrp="1"/>
          </p:cNvSpPr>
          <p:nvPr>
            <p:ph sz="quarter" idx="11"/>
          </p:nvPr>
        </p:nvSpPr>
        <p:spPr>
          <a:xfrm>
            <a:off x="503162" y="1632137"/>
            <a:ext cx="11101629" cy="4495238"/>
          </a:xfrm>
          <a:prstGeom prst="rect">
            <a:avLst/>
          </a:prstGeom>
        </p:spPr>
        <p:txBody>
          <a:bodyPr/>
          <a:lstStyle>
            <a:lvl1pPr marL="0" indent="0">
              <a:lnSpc>
                <a:spcPct val="100000"/>
              </a:lnSpc>
              <a:buFontTx/>
              <a:buNone/>
              <a:defRPr sz="2000">
                <a:latin typeface="微軟正黑體" panose="020B0604030504040204" pitchFamily="34" charset="-120"/>
                <a:ea typeface="微軟正黑體" panose="020B0604030504040204" pitchFamily="34" charset="-120"/>
              </a:defRPr>
            </a:lvl1pPr>
            <a:lvl2pPr>
              <a:buNone/>
              <a:defRPr sz="1600">
                <a:latin typeface="微軟正黑體" panose="020B0604030504040204" pitchFamily="34" charset="-120"/>
                <a:ea typeface="微軟正黑體" panose="020B0604030504040204" pitchFamily="34" charset="-120"/>
              </a:defRPr>
            </a:lvl2pPr>
            <a:lvl3pPr>
              <a:defRPr sz="1600">
                <a:latin typeface="微軟正黑體" panose="020B0604030504040204" pitchFamily="34" charset="-120"/>
                <a:ea typeface="微軟正黑體" panose="020B0604030504040204" pitchFamily="34" charset="-120"/>
              </a:defRPr>
            </a:lvl3pPr>
            <a:lvl4pPr>
              <a:defRPr sz="1600">
                <a:latin typeface="微軟正黑體" panose="020B0604030504040204" pitchFamily="34" charset="-120"/>
                <a:ea typeface="微軟正黑體" panose="020B0604030504040204" pitchFamily="34" charset="-120"/>
              </a:defRPr>
            </a:lvl4pPr>
            <a:lvl5pPr>
              <a:defRPr sz="1600">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p:txBody>
      </p:sp>
    </p:spTree>
    <p:extLst>
      <p:ext uri="{BB962C8B-B14F-4D97-AF65-F5344CB8AC3E}">
        <p14:creationId xmlns:p14="http://schemas.microsoft.com/office/powerpoint/2010/main" val="36261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內頁_單欄">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B705AC86-C43D-446C-B1A7-16A3A57ECA8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 name="標題 1">
            <a:extLst>
              <a:ext uri="{FF2B5EF4-FFF2-40B4-BE49-F238E27FC236}">
                <a16:creationId xmlns:a16="http://schemas.microsoft.com/office/drawing/2014/main" id="{CF2F4E26-8100-4F49-BC29-671BDF55613B}"/>
              </a:ext>
            </a:extLst>
          </p:cNvPr>
          <p:cNvSpPr>
            <a:spLocks noGrp="1"/>
          </p:cNvSpPr>
          <p:nvPr>
            <p:ph type="title"/>
          </p:nvPr>
        </p:nvSpPr>
        <p:spPr>
          <a:xfrm>
            <a:off x="514444" y="481917"/>
            <a:ext cx="11102400" cy="532800"/>
          </a:xfrm>
          <a:prstGeom prst="rect">
            <a:avLst/>
          </a:prstGeom>
        </p:spPr>
        <p:txBody>
          <a:bodyPr lIns="68580" tIns="34290" rIns="68580" bIns="34290" anchor="ctr"/>
          <a:lstStyle>
            <a:lvl1pPr marL="0" indent="0">
              <a:defRPr lang="zh-TW" altLang="en-US" sz="2000" b="1" kern="1200" dirty="0">
                <a:solidFill>
                  <a:srgbClr val="F0850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6" name="內容版面配置區 3">
            <a:extLst>
              <a:ext uri="{FF2B5EF4-FFF2-40B4-BE49-F238E27FC236}">
                <a16:creationId xmlns:a16="http://schemas.microsoft.com/office/drawing/2014/main" id="{2BBEBE6C-74DC-406B-88C7-1FFEEE711FAB}"/>
              </a:ext>
            </a:extLst>
          </p:cNvPr>
          <p:cNvSpPr>
            <a:spLocks noGrp="1"/>
          </p:cNvSpPr>
          <p:nvPr>
            <p:ph sz="quarter" idx="16"/>
          </p:nvPr>
        </p:nvSpPr>
        <p:spPr>
          <a:xfrm>
            <a:off x="514444" y="1279525"/>
            <a:ext cx="11102881" cy="4913313"/>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74277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內頁_二欄圖文">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CF2F4E26-8100-4F49-BC29-671BDF55613B}"/>
              </a:ext>
            </a:extLst>
          </p:cNvPr>
          <p:cNvSpPr>
            <a:spLocks noGrp="1"/>
          </p:cNvSpPr>
          <p:nvPr>
            <p:ph type="title"/>
          </p:nvPr>
        </p:nvSpPr>
        <p:spPr>
          <a:xfrm>
            <a:off x="514444" y="481917"/>
            <a:ext cx="11102400" cy="532800"/>
          </a:xfrm>
          <a:prstGeom prst="rect">
            <a:avLst/>
          </a:prstGeom>
        </p:spPr>
        <p:txBody>
          <a:bodyPr lIns="68580" tIns="34290" rIns="68580" bIns="34290" anchor="ctr"/>
          <a:lstStyle>
            <a:lvl1pPr marL="0" indent="0">
              <a:defRPr lang="zh-TW" altLang="en-US" sz="2000" b="1" kern="1200" dirty="0">
                <a:solidFill>
                  <a:srgbClr val="F0850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3" name="投影片編號版面配置區 2">
            <a:extLst>
              <a:ext uri="{FF2B5EF4-FFF2-40B4-BE49-F238E27FC236}">
                <a16:creationId xmlns:a16="http://schemas.microsoft.com/office/drawing/2014/main" id="{9C53C04A-319B-4F3D-90BF-9A88529F589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圖片版面配置區 8">
            <a:extLst>
              <a:ext uri="{FF2B5EF4-FFF2-40B4-BE49-F238E27FC236}">
                <a16:creationId xmlns:a16="http://schemas.microsoft.com/office/drawing/2014/main" id="{FB550F31-BA6E-4EFD-953D-369259B7A713}"/>
              </a:ext>
            </a:extLst>
          </p:cNvPr>
          <p:cNvSpPr>
            <a:spLocks noGrp="1"/>
          </p:cNvSpPr>
          <p:nvPr>
            <p:ph type="pic" sz="quarter" idx="17"/>
          </p:nvPr>
        </p:nvSpPr>
        <p:spPr>
          <a:xfrm>
            <a:off x="6096000" y="1273720"/>
            <a:ext cx="5504221" cy="4932363"/>
          </a:xfrm>
          <a:prstGeom prst="rect">
            <a:avLst/>
          </a:prstGeom>
        </p:spPr>
        <p:txBody>
          <a:bodyPr anchor="ctr"/>
          <a:lstStyle>
            <a:lvl1pPr algn="ctr">
              <a:buNone/>
              <a:defRPr sz="1200">
                <a:latin typeface="微軟正黑體" panose="020B0604030504040204" pitchFamily="34" charset="-120"/>
                <a:ea typeface="微軟正黑體" panose="020B0604030504040204" pitchFamily="34" charset="-120"/>
              </a:defRPr>
            </a:lvl1pPr>
          </a:lstStyle>
          <a:p>
            <a:endParaRPr lang="zh-TW" altLang="en-US" dirty="0"/>
          </a:p>
        </p:txBody>
      </p:sp>
      <p:sp>
        <p:nvSpPr>
          <p:cNvPr id="10" name="內容版面配置區 3">
            <a:extLst>
              <a:ext uri="{FF2B5EF4-FFF2-40B4-BE49-F238E27FC236}">
                <a16:creationId xmlns:a16="http://schemas.microsoft.com/office/drawing/2014/main" id="{16F17D1F-5A57-44B3-9F42-985E81C4DE33}"/>
              </a:ext>
            </a:extLst>
          </p:cNvPr>
          <p:cNvSpPr>
            <a:spLocks noGrp="1"/>
          </p:cNvSpPr>
          <p:nvPr>
            <p:ph sz="quarter" idx="16"/>
          </p:nvPr>
        </p:nvSpPr>
        <p:spPr>
          <a:xfrm>
            <a:off x="514445" y="1279525"/>
            <a:ext cx="5450152" cy="4926558"/>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98299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內頁_二欄文">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CF2F4E26-8100-4F49-BC29-671BDF55613B}"/>
              </a:ext>
            </a:extLst>
          </p:cNvPr>
          <p:cNvSpPr>
            <a:spLocks noGrp="1"/>
          </p:cNvSpPr>
          <p:nvPr>
            <p:ph type="title"/>
          </p:nvPr>
        </p:nvSpPr>
        <p:spPr>
          <a:xfrm>
            <a:off x="514444" y="481917"/>
            <a:ext cx="11102400" cy="532800"/>
          </a:xfrm>
          <a:prstGeom prst="rect">
            <a:avLst/>
          </a:prstGeom>
        </p:spPr>
        <p:txBody>
          <a:bodyPr lIns="68580" tIns="34290" rIns="68580" bIns="34290" anchor="ctr"/>
          <a:lstStyle>
            <a:lvl1pPr marL="0" indent="0">
              <a:defRPr lang="zh-TW" altLang="en-US" sz="2000" b="1" kern="1200" dirty="0">
                <a:solidFill>
                  <a:srgbClr val="F0850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3" name="投影片編號版面配置區 2">
            <a:extLst>
              <a:ext uri="{FF2B5EF4-FFF2-40B4-BE49-F238E27FC236}">
                <a16:creationId xmlns:a16="http://schemas.microsoft.com/office/drawing/2014/main" id="{9C53C04A-319B-4F3D-90BF-9A88529F589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 name="內容版面配置區 3">
            <a:extLst>
              <a:ext uri="{FF2B5EF4-FFF2-40B4-BE49-F238E27FC236}">
                <a16:creationId xmlns:a16="http://schemas.microsoft.com/office/drawing/2014/main" id="{70749FE5-18E7-4738-BE3A-943FA8CA0AD3}"/>
              </a:ext>
            </a:extLst>
          </p:cNvPr>
          <p:cNvSpPr>
            <a:spLocks noGrp="1"/>
          </p:cNvSpPr>
          <p:nvPr>
            <p:ph sz="quarter" idx="16"/>
          </p:nvPr>
        </p:nvSpPr>
        <p:spPr>
          <a:xfrm>
            <a:off x="514445" y="1279525"/>
            <a:ext cx="5450152" cy="4926558"/>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內容版面配置區 3">
            <a:extLst>
              <a:ext uri="{FF2B5EF4-FFF2-40B4-BE49-F238E27FC236}">
                <a16:creationId xmlns:a16="http://schemas.microsoft.com/office/drawing/2014/main" id="{543F342A-5A86-4CB9-92FD-5D0F7C1C12DC}"/>
              </a:ext>
            </a:extLst>
          </p:cNvPr>
          <p:cNvSpPr>
            <a:spLocks noGrp="1"/>
          </p:cNvSpPr>
          <p:nvPr>
            <p:ph sz="quarter" idx="17"/>
          </p:nvPr>
        </p:nvSpPr>
        <p:spPr>
          <a:xfrm>
            <a:off x="6154660" y="1279525"/>
            <a:ext cx="5450152" cy="4926558"/>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2450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內頁_空白">
    <p:spTree>
      <p:nvGrpSpPr>
        <p:cNvPr id="1" name=""/>
        <p:cNvGrpSpPr/>
        <p:nvPr/>
      </p:nvGrpSpPr>
      <p:grpSpPr>
        <a:xfrm>
          <a:off x="0" y="0"/>
          <a:ext cx="0" cy="0"/>
          <a:chOff x="0" y="0"/>
          <a:chExt cx="0" cy="0"/>
        </a:xfrm>
      </p:grpSpPr>
      <p:sp>
        <p:nvSpPr>
          <p:cNvPr id="7" name="文字版面配置區 2">
            <a:extLst>
              <a:ext uri="{FF2B5EF4-FFF2-40B4-BE49-F238E27FC236}">
                <a16:creationId xmlns:a16="http://schemas.microsoft.com/office/drawing/2014/main" id="{5271EA77-0DEA-4CD8-A570-82AD486C00EB}"/>
              </a:ext>
            </a:extLst>
          </p:cNvPr>
          <p:cNvSpPr>
            <a:spLocks noGrp="1"/>
          </p:cNvSpPr>
          <p:nvPr>
            <p:ph type="body" sz="quarter" idx="13"/>
          </p:nvPr>
        </p:nvSpPr>
        <p:spPr>
          <a:xfrm>
            <a:off x="5860575" y="1640961"/>
            <a:ext cx="5782101" cy="2639686"/>
          </a:xfrm>
        </p:spPr>
        <p:txBody>
          <a:bodyPr anchor="t"/>
          <a:lstStyle>
            <a:lvl1pPr>
              <a:lnSpc>
                <a:spcPts val="2200"/>
              </a:lnSpc>
              <a:buNone/>
              <a:defRPr sz="1800" b="0">
                <a:solidFill>
                  <a:schemeClr val="bg1"/>
                </a:solidFill>
                <a:latin typeface="微軟正黑體" panose="020B0604030504040204" pitchFamily="34" charset="-120"/>
                <a:ea typeface="微軟正黑體" panose="020B0604030504040204" pitchFamily="34" charset="-120"/>
              </a:defRPr>
            </a:lvl1pPr>
            <a:lvl2pPr>
              <a:buNone/>
              <a:defRPr/>
            </a:lvl2pPr>
          </a:lstStyle>
          <a:p>
            <a:pPr lvl="0"/>
            <a:r>
              <a:rPr lang="zh-TW" altLang="en-US" dirty="0"/>
              <a:t>按一下以編輯母片文字樣式</a:t>
            </a:r>
          </a:p>
        </p:txBody>
      </p:sp>
      <p:sp>
        <p:nvSpPr>
          <p:cNvPr id="8" name="文字版面配置區 2">
            <a:extLst>
              <a:ext uri="{FF2B5EF4-FFF2-40B4-BE49-F238E27FC236}">
                <a16:creationId xmlns:a16="http://schemas.microsoft.com/office/drawing/2014/main" id="{87FCFDF1-AC90-4BEF-9998-CF0EC37BEB5F}"/>
              </a:ext>
            </a:extLst>
          </p:cNvPr>
          <p:cNvSpPr>
            <a:spLocks noGrp="1"/>
          </p:cNvSpPr>
          <p:nvPr>
            <p:ph type="body" sz="quarter" idx="15"/>
          </p:nvPr>
        </p:nvSpPr>
        <p:spPr>
          <a:xfrm>
            <a:off x="533400" y="1640962"/>
            <a:ext cx="4785813" cy="533400"/>
          </a:xfrm>
        </p:spPr>
        <p:txBody>
          <a:bodyPr anchor="t"/>
          <a:lstStyle>
            <a:lvl1pPr>
              <a:buNone/>
              <a:defRPr sz="2400" b="1">
                <a:solidFill>
                  <a:schemeClr val="bg1"/>
                </a:solidFill>
                <a:latin typeface="微軟正黑體" panose="020B0604030504040204" pitchFamily="34" charset="-120"/>
                <a:ea typeface="微軟正黑體" panose="020B0604030504040204" pitchFamily="34" charset="-120"/>
              </a:defRPr>
            </a:lvl1pPr>
            <a:lvl2pPr>
              <a:buNone/>
              <a:defRPr/>
            </a:lvl2pPr>
          </a:lstStyle>
          <a:p>
            <a:pPr lvl="0"/>
            <a:r>
              <a:rPr lang="zh-TW" altLang="en-US" dirty="0"/>
              <a:t>按一下以編輯母片文字樣式</a:t>
            </a:r>
          </a:p>
        </p:txBody>
      </p:sp>
    </p:spTree>
    <p:extLst>
      <p:ext uri="{BB962C8B-B14F-4D97-AF65-F5344CB8AC3E}">
        <p14:creationId xmlns:p14="http://schemas.microsoft.com/office/powerpoint/2010/main" val="302706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版權聲明">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75B937F6-2F93-4586-B65C-A817FE7442B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2BDE4F2-A2D2-45F5-9998-FAE95D067642}"/>
              </a:ext>
            </a:extLst>
          </p:cNvPr>
          <p:cNvSpPr txBox="1"/>
          <p:nvPr userDrawn="1"/>
        </p:nvSpPr>
        <p:spPr>
          <a:xfrm>
            <a:off x="502391" y="555357"/>
            <a:ext cx="11102423" cy="55399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Copyright &amp; Disclaimer</a:t>
            </a:r>
            <a:endPar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0" name="文字方塊 9">
            <a:extLst>
              <a:ext uri="{FF2B5EF4-FFF2-40B4-BE49-F238E27FC236}">
                <a16:creationId xmlns:a16="http://schemas.microsoft.com/office/drawing/2014/main" id="{C704D454-D47A-462F-BE1C-D89E98C5D1C4}"/>
              </a:ext>
            </a:extLst>
          </p:cNvPr>
          <p:cNvSpPr txBox="1"/>
          <p:nvPr userDrawn="1"/>
        </p:nvSpPr>
        <p:spPr>
          <a:xfrm>
            <a:off x="502391" y="1632137"/>
            <a:ext cx="11102423"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The following is intended for information purposes only, not a commitment to deliver any material, code, or functionality.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The development, release, and timing of any features or functionality described for Moldex3D remains at the sole discretion of CoreTech System Co., Ltd.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These contents are provided “AS IS” without warranty of any kind, either expressed or implied, including but not limited to the implied warranties of merchantability, accuracy, completeness,  fitness for a particular purpose of non-infringement. Some jurisdictions do not allow the exclusion of implied warranties, so the above exclusion may not apply to you.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Copyright for the following material is primarily held by the CoreTech System Co., Ltd.. Some of the information is collected from Internet for illustration purpose only, not for redistribution.  The original source should be fully acknowledged in any citation. For permission to reproduce or redistribute this material, in whole or in part, please contact </a:t>
            </a: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hlinkClick r:id="rId2"/>
              </a:rPr>
              <a:t>mail@moldex3d.com</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p>
        </p:txBody>
      </p:sp>
    </p:spTree>
    <p:extLst>
      <p:ext uri="{BB962C8B-B14F-4D97-AF65-F5344CB8AC3E}">
        <p14:creationId xmlns:p14="http://schemas.microsoft.com/office/powerpoint/2010/main" val="389011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章節">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CF2F4E26-8100-4F49-BC29-671BDF55613B}"/>
              </a:ext>
            </a:extLst>
          </p:cNvPr>
          <p:cNvSpPr>
            <a:spLocks noGrp="1"/>
          </p:cNvSpPr>
          <p:nvPr>
            <p:ph type="title"/>
          </p:nvPr>
        </p:nvSpPr>
        <p:spPr>
          <a:xfrm>
            <a:off x="572196" y="1578022"/>
            <a:ext cx="4784400" cy="532800"/>
          </a:xfrm>
          <a:prstGeom prst="rect">
            <a:avLst/>
          </a:prstGeom>
        </p:spPr>
        <p:txBody>
          <a:bodyPr lIns="68580" tIns="34290" rIns="68580" bIns="34290" anchor="ctr"/>
          <a:lstStyle>
            <a:lvl1pPr marL="0" indent="0">
              <a:defRPr lang="zh-TW" altLang="en-US" sz="2400" b="1" kern="1200" dirty="0">
                <a:solidFill>
                  <a:schemeClr val="bg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7" name="文字版面配置區 2">
            <a:extLst>
              <a:ext uri="{FF2B5EF4-FFF2-40B4-BE49-F238E27FC236}">
                <a16:creationId xmlns:a16="http://schemas.microsoft.com/office/drawing/2014/main" id="{5271EA77-0DEA-4CD8-A570-82AD486C00EB}"/>
              </a:ext>
            </a:extLst>
          </p:cNvPr>
          <p:cNvSpPr>
            <a:spLocks noGrp="1"/>
          </p:cNvSpPr>
          <p:nvPr>
            <p:ph type="body" sz="quarter" idx="13"/>
          </p:nvPr>
        </p:nvSpPr>
        <p:spPr>
          <a:xfrm>
            <a:off x="5860575" y="1640961"/>
            <a:ext cx="5782101" cy="2639686"/>
          </a:xfrm>
        </p:spPr>
        <p:txBody>
          <a:bodyPr anchor="t"/>
          <a:lstStyle>
            <a:lvl1pPr>
              <a:lnSpc>
                <a:spcPts val="2200"/>
              </a:lnSpc>
              <a:buNone/>
              <a:defRPr sz="1800" b="0">
                <a:solidFill>
                  <a:schemeClr val="bg1"/>
                </a:solidFill>
                <a:latin typeface="微軟正黑體" panose="020B0604030504040204" pitchFamily="34" charset="-120"/>
                <a:ea typeface="微軟正黑體" panose="020B0604030504040204" pitchFamily="34" charset="-120"/>
              </a:defRPr>
            </a:lvl1pPr>
            <a:lvl2pPr>
              <a:buNone/>
              <a:defRPr/>
            </a:lvl2pPr>
          </a:lstStyle>
          <a:p>
            <a:pPr lvl="0"/>
            <a:r>
              <a:rPr lang="zh-TW" altLang="en-US" dirty="0"/>
              <a:t>按一下以編輯母片文字樣式</a:t>
            </a:r>
          </a:p>
        </p:txBody>
      </p:sp>
    </p:spTree>
    <p:extLst>
      <p:ext uri="{BB962C8B-B14F-4D97-AF65-F5344CB8AC3E}">
        <p14:creationId xmlns:p14="http://schemas.microsoft.com/office/powerpoint/2010/main" val="28288474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73B99411-2EC7-4FE8-B224-17BCDF9179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圖片 11">
            <a:extLst>
              <a:ext uri="{FF2B5EF4-FFF2-40B4-BE49-F238E27FC236}">
                <a16:creationId xmlns:a16="http://schemas.microsoft.com/office/drawing/2014/main" id="{50B79006-3A69-4E84-BAA0-3BA775D46D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文字方塊 15">
            <a:extLst>
              <a:ext uri="{FF2B5EF4-FFF2-40B4-BE49-F238E27FC236}">
                <a16:creationId xmlns:a16="http://schemas.microsoft.com/office/drawing/2014/main" id="{42FC2C12-77AB-4AA5-8812-7C9EAACF03D9}"/>
              </a:ext>
            </a:extLst>
          </p:cNvPr>
          <p:cNvSpPr txBox="1"/>
          <p:nvPr userDrawn="1"/>
        </p:nvSpPr>
        <p:spPr>
          <a:xfrm>
            <a:off x="533400" y="6415801"/>
            <a:ext cx="761999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CoreTech System Co., Ltd. │ Copyright© 2021 Moldex3D. All rights reserved.</a:t>
            </a:r>
            <a:endParaRPr kumimoji="0" lang="zh-TW" altLang="en-US" sz="1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7" name="投影片編號版面配置區 5">
            <a:extLst>
              <a:ext uri="{FF2B5EF4-FFF2-40B4-BE49-F238E27FC236}">
                <a16:creationId xmlns:a16="http://schemas.microsoft.com/office/drawing/2014/main" id="{50AD2F7D-38D6-4A4D-9DC4-B95EC1D0AE38}"/>
              </a:ext>
            </a:extLst>
          </p:cNvPr>
          <p:cNvSpPr>
            <a:spLocks noGrp="1"/>
          </p:cNvSpPr>
          <p:nvPr>
            <p:ph type="sldNum" sz="quarter" idx="4"/>
          </p:nvPr>
        </p:nvSpPr>
        <p:spPr>
          <a:xfrm>
            <a:off x="10757647" y="6450106"/>
            <a:ext cx="847165" cy="334670"/>
          </a:xfrm>
          <a:prstGeom prst="rect">
            <a:avLst/>
          </a:prstGeom>
        </p:spPr>
        <p:txBody>
          <a:bodyPr anchor="ctr"/>
          <a:lstStyle>
            <a:lvl1pP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503399840"/>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投影片編號版面配置區 5">
            <a:extLst>
              <a:ext uri="{FF2B5EF4-FFF2-40B4-BE49-F238E27FC236}">
                <a16:creationId xmlns:a16="http://schemas.microsoft.com/office/drawing/2014/main" id="{4AE5C249-3905-4638-9A5A-2032DCE3034D}"/>
              </a:ext>
            </a:extLst>
          </p:cNvPr>
          <p:cNvSpPr>
            <a:spLocks noGrp="1"/>
          </p:cNvSpPr>
          <p:nvPr>
            <p:ph type="sldNum" sz="quarter" idx="4"/>
          </p:nvPr>
        </p:nvSpPr>
        <p:spPr>
          <a:xfrm>
            <a:off x="10757647" y="6450106"/>
            <a:ext cx="847165" cy="334670"/>
          </a:xfrm>
          <a:prstGeom prst="rect">
            <a:avLst/>
          </a:prstGeom>
        </p:spPr>
        <p:txBody>
          <a:bodyPr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文字方塊 9">
            <a:extLst>
              <a:ext uri="{FF2B5EF4-FFF2-40B4-BE49-F238E27FC236}">
                <a16:creationId xmlns:a16="http://schemas.microsoft.com/office/drawing/2014/main" id="{E00F83C9-AF14-4854-9B52-2CDD580FEECF}"/>
              </a:ext>
            </a:extLst>
          </p:cNvPr>
          <p:cNvSpPr txBox="1"/>
          <p:nvPr userDrawn="1"/>
        </p:nvSpPr>
        <p:spPr>
          <a:xfrm>
            <a:off x="443750" y="6463553"/>
            <a:ext cx="97760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CoreTech System Co., Ltd. │ Copyright© 2021 Moldex3D.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6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No contents are construed as providing a warranty, including any warranty of merchantability, accuracy, completeness, or fitness for purpose, or representation for which CoreTech System Co., Ltd. assumes any legal responsibility.</a:t>
            </a:r>
            <a:endParaRPr kumimoji="0" lang="zh-TW" altLang="en-US" sz="6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pic>
        <p:nvPicPr>
          <p:cNvPr id="12" name="圖片 11" descr="一張含有 文字, 美工圖案 的圖片&#10;&#10;自動產生的描述">
            <a:extLst>
              <a:ext uri="{FF2B5EF4-FFF2-40B4-BE49-F238E27FC236}">
                <a16:creationId xmlns:a16="http://schemas.microsoft.com/office/drawing/2014/main" id="{0F18E710-1F54-451B-BBCA-60737C886AE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69426" y="6476987"/>
            <a:ext cx="880962" cy="294343"/>
          </a:xfrm>
          <a:prstGeom prst="rect">
            <a:avLst/>
          </a:prstGeom>
        </p:spPr>
      </p:pic>
      <p:cxnSp>
        <p:nvCxnSpPr>
          <p:cNvPr id="13" name="直線接點 12">
            <a:extLst>
              <a:ext uri="{FF2B5EF4-FFF2-40B4-BE49-F238E27FC236}">
                <a16:creationId xmlns:a16="http://schemas.microsoft.com/office/drawing/2014/main" id="{3C816802-BD2A-4D6E-B778-D369D7BBB797}"/>
              </a:ext>
            </a:extLst>
          </p:cNvPr>
          <p:cNvCxnSpPr>
            <a:cxnSpLocks/>
          </p:cNvCxnSpPr>
          <p:nvPr userDrawn="1"/>
        </p:nvCxnSpPr>
        <p:spPr>
          <a:xfrm>
            <a:off x="497821" y="6436659"/>
            <a:ext cx="11106991"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23832057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7D8EEE2-72DE-44B2-87A4-C027E60C5AF2}"/>
              </a:ext>
            </a:extLst>
          </p:cNvPr>
          <p:cNvSpPr/>
          <p:nvPr userDrawn="1"/>
        </p:nvSpPr>
        <p:spPr>
          <a:xfrm>
            <a:off x="0" y="0"/>
            <a:ext cx="12245788" cy="6858000"/>
          </a:xfrm>
          <a:prstGeom prst="rect">
            <a:avLst/>
          </a:prstGeom>
          <a:solidFill>
            <a:srgbClr val="C32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 name="投影片編號版面配置區 5">
            <a:extLst>
              <a:ext uri="{FF2B5EF4-FFF2-40B4-BE49-F238E27FC236}">
                <a16:creationId xmlns:a16="http://schemas.microsoft.com/office/drawing/2014/main" id="{E37F389A-0CC6-4243-A8FB-91BB473F586B}"/>
              </a:ext>
            </a:extLst>
          </p:cNvPr>
          <p:cNvSpPr>
            <a:spLocks noGrp="1"/>
          </p:cNvSpPr>
          <p:nvPr>
            <p:ph type="sldNum" sz="quarter" idx="4"/>
          </p:nvPr>
        </p:nvSpPr>
        <p:spPr>
          <a:xfrm>
            <a:off x="10757647" y="6450106"/>
            <a:ext cx="847165" cy="334670"/>
          </a:xfrm>
          <a:prstGeom prst="rect">
            <a:avLst/>
          </a:prstGeom>
        </p:spPr>
        <p:txBody>
          <a:bodyPr anchor="ctr"/>
          <a:lstStyle>
            <a:lvl1pP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0" name="文字方塊 9">
            <a:extLst>
              <a:ext uri="{FF2B5EF4-FFF2-40B4-BE49-F238E27FC236}">
                <a16:creationId xmlns:a16="http://schemas.microsoft.com/office/drawing/2014/main" id="{55728A5D-1508-49B3-8A93-C70641F2C0DC}"/>
              </a:ext>
            </a:extLst>
          </p:cNvPr>
          <p:cNvSpPr txBox="1"/>
          <p:nvPr userDrawn="1"/>
        </p:nvSpPr>
        <p:spPr>
          <a:xfrm>
            <a:off x="443750" y="6463553"/>
            <a:ext cx="96863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7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CoreTech System Co., Ltd. │ Copyright© 2021 Moldex3D.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65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No contents are construed as providing a warranty, including any warranty of merchantability, accuracy, completeness, or fitness for purpose, or representation for which CoreTech System Co., Ltd. assumes any legal responsibility.</a:t>
            </a:r>
            <a:endParaRPr kumimoji="0" lang="zh-TW" altLang="en-US" sz="65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cxnSp>
        <p:nvCxnSpPr>
          <p:cNvPr id="12" name="直線接點 11">
            <a:extLst>
              <a:ext uri="{FF2B5EF4-FFF2-40B4-BE49-F238E27FC236}">
                <a16:creationId xmlns:a16="http://schemas.microsoft.com/office/drawing/2014/main" id="{2E75A03F-7F94-4D32-8668-84458EAED63A}"/>
              </a:ext>
            </a:extLst>
          </p:cNvPr>
          <p:cNvCxnSpPr>
            <a:cxnSpLocks/>
          </p:cNvCxnSpPr>
          <p:nvPr userDrawn="1"/>
        </p:nvCxnSpPr>
        <p:spPr>
          <a:xfrm>
            <a:off x="497821" y="6436659"/>
            <a:ext cx="11106991" cy="0"/>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pic>
        <p:nvPicPr>
          <p:cNvPr id="14" name="圖片 13">
            <a:extLst>
              <a:ext uri="{FF2B5EF4-FFF2-40B4-BE49-F238E27FC236}">
                <a16:creationId xmlns:a16="http://schemas.microsoft.com/office/drawing/2014/main" id="{D15E0C63-19E0-438E-BC1F-BB53CC02DA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9360" y="6476130"/>
            <a:ext cx="883527" cy="295200"/>
          </a:xfrm>
          <a:prstGeom prst="rect">
            <a:avLst/>
          </a:prstGeom>
        </p:spPr>
      </p:pic>
      <p:cxnSp>
        <p:nvCxnSpPr>
          <p:cNvPr id="15" name="直線接點 14">
            <a:extLst>
              <a:ext uri="{FF2B5EF4-FFF2-40B4-BE49-F238E27FC236}">
                <a16:creationId xmlns:a16="http://schemas.microsoft.com/office/drawing/2014/main" id="{6EE1275A-2FD5-489A-B7AD-D7F6186637E7}"/>
              </a:ext>
            </a:extLst>
          </p:cNvPr>
          <p:cNvCxnSpPr>
            <a:cxnSpLocks/>
          </p:cNvCxnSpPr>
          <p:nvPr userDrawn="1"/>
        </p:nvCxnSpPr>
        <p:spPr>
          <a:xfrm>
            <a:off x="497821" y="1165412"/>
            <a:ext cx="11106991" cy="0"/>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058324928"/>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89055"/>
      </p:ext>
    </p:extLst>
  </p:cSld>
  <p:clrMap bg1="lt1" tx1="dk1" bg2="lt2" tx2="dk2" accent1="accent1" accent2="accent2" accent3="accent3" accent4="accent4" accent5="accent5" accent6="accent6" hlink="hlink" folHlink="folHlink"/>
  <p:sldLayoutIdLst>
    <p:sldLayoutId id="2147483705"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mailto:talentawards@moldex3d.com?subject=2018%20Moldex3D%20Global%20Innovation%20Talent%20Award"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1243AE-1A8E-435D-B081-28CDB77E6E14}"/>
              </a:ext>
            </a:extLst>
          </p:cNvPr>
          <p:cNvSpPr>
            <a:spLocks noGrp="1"/>
          </p:cNvSpPr>
          <p:nvPr>
            <p:ph type="ctrTitle"/>
          </p:nvPr>
        </p:nvSpPr>
        <p:spPr>
          <a:xfrm>
            <a:off x="533400" y="3657600"/>
            <a:ext cx="10134600" cy="914400"/>
          </a:xfrm>
        </p:spPr>
        <p:txBody>
          <a:bodyPr/>
          <a:lstStyle/>
          <a:p>
            <a:r>
              <a:rPr lang="en-US" altLang="zh-TW" sz="3600" b="0" dirty="0">
                <a:solidFill>
                  <a:srgbClr val="2A2A2A"/>
                </a:solidFill>
                <a:ea typeface="Segoe UI" panose="020B0502040204020203" pitchFamily="34" charset="0"/>
                <a:cs typeface="Segoe UI" panose="020B0502040204020203" pitchFamily="34" charset="0"/>
              </a:rPr>
              <a:t>&lt;Entrant’s Name&gt;</a:t>
            </a:r>
            <a:endParaRPr lang="zh-TW" altLang="en-US" dirty="0"/>
          </a:p>
        </p:txBody>
      </p:sp>
      <p:sp>
        <p:nvSpPr>
          <p:cNvPr id="3" name="副標題 2">
            <a:extLst>
              <a:ext uri="{FF2B5EF4-FFF2-40B4-BE49-F238E27FC236}">
                <a16:creationId xmlns:a16="http://schemas.microsoft.com/office/drawing/2014/main" id="{230DEB35-5807-496E-8D94-0046C65C14A2}"/>
              </a:ext>
            </a:extLst>
          </p:cNvPr>
          <p:cNvSpPr>
            <a:spLocks noGrp="1"/>
          </p:cNvSpPr>
          <p:nvPr>
            <p:ph type="subTitle" idx="1"/>
          </p:nvPr>
        </p:nvSpPr>
        <p:spPr>
          <a:xfrm>
            <a:off x="609600" y="4824470"/>
            <a:ext cx="10134600" cy="1181660"/>
          </a:xfrm>
        </p:spPr>
        <p:txBody>
          <a:bodyPr/>
          <a:lstStyle/>
          <a:p>
            <a:pPr marL="0" indent="0">
              <a:buNone/>
            </a:pPr>
            <a:r>
              <a:rPr lang="en-US" altLang="zh-TW" sz="2400" b="0" dirty="0">
                <a:solidFill>
                  <a:srgbClr val="2A2A2A"/>
                </a:solidFill>
                <a:ea typeface="Segoe UI" panose="020B0502040204020203" pitchFamily="34" charset="0"/>
                <a:cs typeface="Segoe UI" panose="020B0502040204020203" pitchFamily="34" charset="0"/>
              </a:rPr>
              <a:t>&lt;Job Title&gt;</a:t>
            </a:r>
          </a:p>
          <a:p>
            <a:pPr marL="0" indent="0">
              <a:buNone/>
            </a:pPr>
            <a:r>
              <a:rPr lang="en-US" altLang="zh-TW" sz="2400" b="0" dirty="0">
                <a:solidFill>
                  <a:srgbClr val="2A2A2A"/>
                </a:solidFill>
                <a:ea typeface="Segoe UI" panose="020B0502040204020203" pitchFamily="34" charset="0"/>
                <a:cs typeface="Segoe UI" panose="020B0502040204020203" pitchFamily="34" charset="0"/>
              </a:rPr>
              <a:t>&lt;Department&gt;</a:t>
            </a:r>
          </a:p>
          <a:p>
            <a:pPr marL="0" indent="0">
              <a:buNone/>
            </a:pPr>
            <a:r>
              <a:rPr lang="en-US" altLang="zh-TW" sz="2400" b="0" dirty="0">
                <a:solidFill>
                  <a:srgbClr val="2A2A2A"/>
                </a:solidFill>
                <a:ea typeface="Segoe UI" panose="020B0502040204020203" pitchFamily="34" charset="0"/>
                <a:cs typeface="Segoe UI" panose="020B0502040204020203" pitchFamily="34" charset="0"/>
              </a:rPr>
              <a:t>&lt;Organization&gt;</a:t>
            </a:r>
            <a:endParaRPr lang="zh-TW" altLang="en-US" sz="2400" b="0" dirty="0">
              <a:solidFill>
                <a:srgbClr val="2A2A2A"/>
              </a:solidFill>
              <a:cs typeface="Segoe UI" panose="020B0502040204020203" pitchFamily="34" charset="0"/>
            </a:endParaRPr>
          </a:p>
          <a:p>
            <a:endParaRPr lang="zh-TW" altLang="en-US" dirty="0"/>
          </a:p>
        </p:txBody>
      </p:sp>
      <p:pic>
        <p:nvPicPr>
          <p:cNvPr id="6" name="圖片版面配置區 5">
            <a:extLst>
              <a:ext uri="{FF2B5EF4-FFF2-40B4-BE49-F238E27FC236}">
                <a16:creationId xmlns:a16="http://schemas.microsoft.com/office/drawing/2014/main" id="{6C90980E-525A-4214-9FE9-0E14276510E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9" r="909"/>
          <a:stretch>
            <a:fillRect/>
          </a:stretch>
        </p:blipFill>
        <p:spPr>
          <a:xfrm>
            <a:off x="381000" y="0"/>
            <a:ext cx="11811000" cy="3383359"/>
          </a:xfrm>
        </p:spPr>
      </p:pic>
    </p:spTree>
    <p:extLst>
      <p:ext uri="{BB962C8B-B14F-4D97-AF65-F5344CB8AC3E}">
        <p14:creationId xmlns:p14="http://schemas.microsoft.com/office/powerpoint/2010/main" val="107334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Project Background</a:t>
            </a:r>
            <a:endParaRPr lang="zh-TW" altLang="en-US" dirty="0"/>
          </a:p>
        </p:txBody>
      </p:sp>
      <p:sp>
        <p:nvSpPr>
          <p:cNvPr id="5" name="內容版面配置區 4"/>
          <p:cNvSpPr>
            <a:spLocks noGrp="1"/>
          </p:cNvSpPr>
          <p:nvPr>
            <p:ph sz="quarter" idx="16"/>
          </p:nvPr>
        </p:nvSpPr>
        <p:spPr/>
        <p:txBody>
          <a:bodyPr/>
          <a:lstStyle/>
          <a:p>
            <a:r>
              <a:rPr lang="en-US" altLang="zh-TW" b="0" dirty="0"/>
              <a:t>What is the design/ development trend regarding the product/ process in this project?</a:t>
            </a:r>
          </a:p>
          <a:p>
            <a:endParaRPr lang="en-US" altLang="zh-TW" b="0" dirty="0"/>
          </a:p>
          <a:p>
            <a:endParaRPr lang="en-US" altLang="zh-TW" dirty="0"/>
          </a:p>
          <a:p>
            <a:pPr>
              <a:buNone/>
            </a:pPr>
            <a:endParaRPr lang="en-US" altLang="zh-TW" dirty="0"/>
          </a:p>
          <a:p>
            <a:pPr>
              <a:buNone/>
            </a:pPr>
            <a:endParaRPr lang="zh-TW" altLang="en-US" dirty="0"/>
          </a:p>
        </p:txBody>
      </p:sp>
    </p:spTree>
    <p:extLst>
      <p:ext uri="{BB962C8B-B14F-4D97-AF65-F5344CB8AC3E}">
        <p14:creationId xmlns:p14="http://schemas.microsoft.com/office/powerpoint/2010/main" val="350170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Challenges and Solutions</a:t>
            </a:r>
            <a:endParaRPr lang="zh-TW" altLang="en-US" dirty="0"/>
          </a:p>
        </p:txBody>
      </p:sp>
      <p:sp>
        <p:nvSpPr>
          <p:cNvPr id="3" name="內容版面配置區 2"/>
          <p:cNvSpPr>
            <a:spLocks noGrp="1"/>
          </p:cNvSpPr>
          <p:nvPr>
            <p:ph sz="quarter" idx="16"/>
          </p:nvPr>
        </p:nvSpPr>
        <p:spPr/>
        <p:txBody>
          <a:bodyPr/>
          <a:lstStyle/>
          <a:p>
            <a:r>
              <a:rPr lang="en-US" altLang="zh-TW" b="0" dirty="0"/>
              <a:t>What challenges are you trying to solve? Why is it important to address these challenges?</a:t>
            </a:r>
          </a:p>
          <a:p>
            <a:endParaRPr lang="en-US" altLang="zh-TW" dirty="0"/>
          </a:p>
          <a:p>
            <a:r>
              <a:rPr lang="en-US" altLang="zh-TW" b="0" dirty="0"/>
              <a:t>Why chose Moldex3D?</a:t>
            </a:r>
          </a:p>
          <a:p>
            <a:endParaRPr lang="zh-TW" altLang="en-US" dirty="0"/>
          </a:p>
        </p:txBody>
      </p:sp>
    </p:spTree>
    <p:extLst>
      <p:ext uri="{BB962C8B-B14F-4D97-AF65-F5344CB8AC3E}">
        <p14:creationId xmlns:p14="http://schemas.microsoft.com/office/powerpoint/2010/main" val="310070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tx1"/>
                </a:solidFill>
                <a:cs typeface="Arial" pitchFamily="34" charset="0"/>
              </a:rPr>
              <a:t>Project Objective</a:t>
            </a:r>
            <a:endParaRPr lang="zh-TW" altLang="en-US" dirty="0"/>
          </a:p>
        </p:txBody>
      </p:sp>
      <p:sp>
        <p:nvSpPr>
          <p:cNvPr id="3" name="內容版面配置區 2"/>
          <p:cNvSpPr>
            <a:spLocks noGrp="1"/>
          </p:cNvSpPr>
          <p:nvPr>
            <p:ph sz="quarter" idx="16"/>
          </p:nvPr>
        </p:nvSpPr>
        <p:spPr/>
        <p:txBody>
          <a:bodyPr/>
          <a:lstStyle/>
          <a:p>
            <a:r>
              <a:rPr lang="en-US" altLang="zh-TW" sz="1800" dirty="0"/>
              <a:t>Objectives</a:t>
            </a:r>
          </a:p>
          <a:p>
            <a:pPr lvl="1"/>
            <a:r>
              <a:rPr lang="en-US" altLang="zh-TW" sz="1600" dirty="0"/>
              <a:t>What is the objective of the project?</a:t>
            </a:r>
          </a:p>
          <a:p>
            <a:pPr marL="0" indent="0">
              <a:buNone/>
            </a:pPr>
            <a:endParaRPr lang="en-US" altLang="zh-TW" b="0" dirty="0"/>
          </a:p>
          <a:p>
            <a:r>
              <a:rPr lang="en-US" altLang="zh-TW" sz="1800" dirty="0"/>
              <a:t>Expected Results</a:t>
            </a:r>
          </a:p>
          <a:p>
            <a:pPr lvl="1"/>
            <a:r>
              <a:rPr lang="en-GB" altLang="zh-TW" sz="1600" dirty="0"/>
              <a:t>Explain the quantifiable results at the end of the implementation of the project ( e.g., </a:t>
            </a:r>
            <a:r>
              <a:rPr lang="en-US" altLang="zh-TW" sz="1600" dirty="0"/>
              <a:t>cycle time reduced by 20.7 seconds or overall productivity enhanced by 25%)</a:t>
            </a:r>
          </a:p>
        </p:txBody>
      </p:sp>
    </p:spTree>
    <p:extLst>
      <p:ext uri="{BB962C8B-B14F-4D97-AF65-F5344CB8AC3E}">
        <p14:creationId xmlns:p14="http://schemas.microsoft.com/office/powerpoint/2010/main" val="2003869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Part</a:t>
            </a:r>
            <a:endParaRPr lang="zh-TW" altLang="en-US" dirty="0"/>
          </a:p>
        </p:txBody>
      </p:sp>
      <p:sp>
        <p:nvSpPr>
          <p:cNvPr id="2" name="文字版面配置區 1">
            <a:extLst>
              <a:ext uri="{FF2B5EF4-FFF2-40B4-BE49-F238E27FC236}">
                <a16:creationId xmlns:a16="http://schemas.microsoft.com/office/drawing/2014/main" id="{2F8FDAE5-743F-445A-9156-382D8415995E}"/>
              </a:ext>
            </a:extLst>
          </p:cNvPr>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1153148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Product Development Process</a:t>
            </a:r>
            <a:endParaRPr lang="zh-TW" altLang="en-US" dirty="0"/>
          </a:p>
        </p:txBody>
      </p:sp>
      <p:sp>
        <p:nvSpPr>
          <p:cNvPr id="2" name="內容版面配置區 1">
            <a:extLst>
              <a:ext uri="{FF2B5EF4-FFF2-40B4-BE49-F238E27FC236}">
                <a16:creationId xmlns:a16="http://schemas.microsoft.com/office/drawing/2014/main" id="{325FDA52-4022-4D87-94E8-6A37CADD5EB5}"/>
              </a:ext>
            </a:extLst>
          </p:cNvPr>
          <p:cNvSpPr>
            <a:spLocks noGrp="1"/>
          </p:cNvSpPr>
          <p:nvPr>
            <p:ph sz="quarter" idx="16"/>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1371600"/>
            <a:ext cx="7945661" cy="4821238"/>
          </a:xfrm>
          <a:prstGeom prst="rect">
            <a:avLst/>
          </a:prstGeom>
          <a:noFill/>
          <a:ln w="571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文字方塊 4"/>
          <p:cNvSpPr txBox="1"/>
          <p:nvPr/>
        </p:nvSpPr>
        <p:spPr>
          <a:xfrm>
            <a:off x="2271328" y="991971"/>
            <a:ext cx="5762625" cy="369332"/>
          </a:xfrm>
          <a:prstGeom prst="rect">
            <a:avLst/>
          </a:prstGeom>
          <a:solidFill>
            <a:srgbClr val="FFC000"/>
          </a:solidFill>
        </p:spPr>
        <p:txBody>
          <a:bodyPr wrap="square" rtlCol="0">
            <a:spAutoFit/>
          </a:bodyPr>
          <a:lstStyle/>
          <a:p>
            <a:r>
              <a:rPr lang="en-US" altLang="zh-TW" dirty="0"/>
              <a:t>Example of showing product development process</a:t>
            </a:r>
            <a:endParaRPr lang="zh-TW" altLang="en-US" dirty="0"/>
          </a:p>
        </p:txBody>
      </p:sp>
    </p:spTree>
    <p:extLst>
      <p:ext uri="{BB962C8B-B14F-4D97-AF65-F5344CB8AC3E}">
        <p14:creationId xmlns:p14="http://schemas.microsoft.com/office/powerpoint/2010/main" val="1109539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lvl="1"/>
            <a:r>
              <a:rPr lang="en-US" altLang="zh-TW" kern="1200" dirty="0">
                <a:solidFill>
                  <a:schemeClr val="tx1">
                    <a:lumMod val="95000"/>
                    <a:lumOff val="5000"/>
                  </a:schemeClr>
                </a:solidFill>
                <a:latin typeface="Arial" pitchFamily="34" charset="0"/>
              </a:rPr>
              <a:t>Part</a:t>
            </a:r>
            <a:endParaRPr lang="zh-TW" altLang="en-US" kern="1200" dirty="0">
              <a:solidFill>
                <a:schemeClr val="tx1">
                  <a:lumMod val="95000"/>
                  <a:lumOff val="5000"/>
                </a:schemeClr>
              </a:solidFill>
              <a:latin typeface="Arial" pitchFamily="34" charset="0"/>
            </a:endParaRPr>
          </a:p>
        </p:txBody>
      </p:sp>
      <p:sp>
        <p:nvSpPr>
          <p:cNvPr id="5" name="內容版面配置區 4"/>
          <p:cNvSpPr>
            <a:spLocks noGrp="1"/>
          </p:cNvSpPr>
          <p:nvPr>
            <p:ph sz="quarter" idx="16"/>
          </p:nvPr>
        </p:nvSpPr>
        <p:spPr/>
        <p:txBody>
          <a:bodyPr/>
          <a:lstStyle/>
          <a:p>
            <a:r>
              <a:rPr lang="en-US" altLang="zh-TW" sz="1800" dirty="0"/>
              <a:t>Product Name: </a:t>
            </a:r>
          </a:p>
          <a:p>
            <a:pPr>
              <a:buNone/>
            </a:pPr>
            <a:endParaRPr lang="en-US" altLang="zh-TW" sz="1800" dirty="0"/>
          </a:p>
          <a:p>
            <a:r>
              <a:rPr lang="en-US" altLang="zh-TW" sz="1800" dirty="0"/>
              <a:t>Part Dimension:</a:t>
            </a:r>
          </a:p>
          <a:p>
            <a:pPr lvl="1"/>
            <a:r>
              <a:rPr lang="en-US" altLang="zh-TW" sz="1600" dirty="0"/>
              <a:t>Length</a:t>
            </a:r>
            <a:r>
              <a:rPr lang="zh-TW" altLang="en-US" sz="1600" dirty="0"/>
              <a:t>：</a:t>
            </a:r>
            <a:r>
              <a:rPr lang="en-US" altLang="zh-TW" sz="1600" dirty="0"/>
              <a:t> mm</a:t>
            </a:r>
          </a:p>
          <a:p>
            <a:pPr lvl="1"/>
            <a:r>
              <a:rPr lang="en-US" altLang="zh-TW" sz="1600" dirty="0"/>
              <a:t>Width</a:t>
            </a:r>
            <a:r>
              <a:rPr lang="zh-TW" altLang="en-US" sz="1600" dirty="0"/>
              <a:t>： </a:t>
            </a:r>
            <a:r>
              <a:rPr lang="en-US" altLang="zh-TW" sz="1600" dirty="0"/>
              <a:t>mm</a:t>
            </a:r>
          </a:p>
          <a:p>
            <a:pPr lvl="1"/>
            <a:r>
              <a:rPr lang="en-US" altLang="zh-TW" sz="1600" dirty="0"/>
              <a:t>Height</a:t>
            </a:r>
            <a:r>
              <a:rPr lang="zh-TW" altLang="en-US" sz="1600" dirty="0"/>
              <a:t>：</a:t>
            </a:r>
            <a:r>
              <a:rPr lang="en-US" altLang="zh-TW" sz="1600" dirty="0"/>
              <a:t> mm</a:t>
            </a:r>
          </a:p>
          <a:p>
            <a:pPr lvl="1"/>
            <a:r>
              <a:rPr lang="en-US" altLang="zh-TW" sz="1600" dirty="0"/>
              <a:t>Thickness</a:t>
            </a:r>
            <a:r>
              <a:rPr lang="zh-TW" altLang="en-US" sz="1600" dirty="0"/>
              <a:t>：</a:t>
            </a:r>
            <a:r>
              <a:rPr lang="en-US" altLang="zh-TW" sz="1600" dirty="0"/>
              <a:t>  mm</a:t>
            </a:r>
          </a:p>
          <a:p>
            <a:pPr lvl="1"/>
            <a:endParaRPr lang="en-US" altLang="zh-TW" sz="1600" dirty="0"/>
          </a:p>
          <a:p>
            <a:r>
              <a:rPr lang="en-US" altLang="zh-TW" dirty="0"/>
              <a:t>Mesh </a:t>
            </a:r>
          </a:p>
          <a:p>
            <a:pPr lvl="1"/>
            <a:r>
              <a:rPr lang="en-US" altLang="zh-TW" sz="1600" dirty="0"/>
              <a:t>Type: </a:t>
            </a:r>
          </a:p>
          <a:p>
            <a:pPr lvl="1"/>
            <a:r>
              <a:rPr lang="en-US" altLang="zh-TW" sz="1600" dirty="0"/>
              <a:t>Element Count:</a:t>
            </a:r>
          </a:p>
          <a:p>
            <a:pPr>
              <a:spcBef>
                <a:spcPts val="1800"/>
              </a:spcBef>
            </a:pPr>
            <a:endParaRPr lang="en-US" altLang="zh-TW" sz="1800" dirty="0"/>
          </a:p>
          <a:p>
            <a:pPr>
              <a:spcBef>
                <a:spcPts val="1800"/>
              </a:spcBef>
              <a:buNone/>
            </a:pPr>
            <a:endParaRPr lang="en-US" altLang="zh-TW" sz="1800" dirty="0"/>
          </a:p>
        </p:txBody>
      </p:sp>
      <p:sp>
        <p:nvSpPr>
          <p:cNvPr id="7" name="文字方塊 6"/>
          <p:cNvSpPr txBox="1"/>
          <p:nvPr/>
        </p:nvSpPr>
        <p:spPr>
          <a:xfrm>
            <a:off x="6352062" y="1053248"/>
            <a:ext cx="4087338" cy="369332"/>
          </a:xfrm>
          <a:prstGeom prst="rect">
            <a:avLst/>
          </a:prstGeom>
          <a:solidFill>
            <a:srgbClr val="FFC000"/>
          </a:solidFill>
        </p:spPr>
        <p:txBody>
          <a:bodyPr wrap="square" rtlCol="0">
            <a:spAutoFit/>
          </a:bodyPr>
          <a:lstStyle/>
          <a:p>
            <a:r>
              <a:rPr lang="en-US" altLang="zh-TW" dirty="0"/>
              <a:t>Please show images of the real part </a:t>
            </a:r>
            <a:endParaRPr lang="zh-TW" altLang="en-US" dirty="0"/>
          </a:p>
        </p:txBody>
      </p:sp>
      <p:pic>
        <p:nvPicPr>
          <p:cNvPr id="8" name="內容版面配置區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282041" y="1392195"/>
            <a:ext cx="4200609" cy="3415448"/>
          </a:xfrm>
          <a:prstGeom prst="rect">
            <a:avLst/>
          </a:prstGeom>
          <a:noFill/>
          <a:ln w="9525">
            <a:noFill/>
            <a:miter lim="800000"/>
            <a:headEnd/>
            <a:tailEnd/>
          </a:ln>
        </p:spPr>
      </p:pic>
    </p:spTree>
    <p:extLst>
      <p:ext uri="{BB962C8B-B14F-4D97-AF65-F5344CB8AC3E}">
        <p14:creationId xmlns:p14="http://schemas.microsoft.com/office/powerpoint/2010/main" val="377016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Material Details</a:t>
            </a:r>
            <a:endParaRPr lang="zh-TW" altLang="en-US" dirty="0"/>
          </a:p>
        </p:txBody>
      </p:sp>
      <p:sp>
        <p:nvSpPr>
          <p:cNvPr id="4" name="內容版面配置區 3">
            <a:extLst>
              <a:ext uri="{FF2B5EF4-FFF2-40B4-BE49-F238E27FC236}">
                <a16:creationId xmlns:a16="http://schemas.microsoft.com/office/drawing/2014/main" id="{568E0726-2DEC-43D4-9375-30D037B4B00C}"/>
              </a:ext>
            </a:extLst>
          </p:cNvPr>
          <p:cNvSpPr>
            <a:spLocks noGrp="1"/>
          </p:cNvSpPr>
          <p:nvPr>
            <p:ph sz="quarter" idx="16"/>
          </p:nvPr>
        </p:nvSpPr>
        <p:spPr/>
        <p:txBody>
          <a:bodyPr/>
          <a:lstStyle/>
          <a:p>
            <a:endParaRPr lang="zh-TW"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0"/>
            <a:ext cx="6553200" cy="4609838"/>
          </a:xfrm>
          <a:prstGeom prst="rect">
            <a:avLst/>
          </a:prstGeom>
          <a:noFill/>
          <a:ln w="571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7" name="文字方塊 6"/>
          <p:cNvSpPr txBox="1"/>
          <p:nvPr/>
        </p:nvSpPr>
        <p:spPr>
          <a:xfrm>
            <a:off x="2419866" y="1053248"/>
            <a:ext cx="3903633" cy="369332"/>
          </a:xfrm>
          <a:prstGeom prst="rect">
            <a:avLst/>
          </a:prstGeom>
          <a:solidFill>
            <a:srgbClr val="FFC000"/>
          </a:solidFill>
        </p:spPr>
        <p:txBody>
          <a:bodyPr wrap="none" rtlCol="0">
            <a:spAutoFit/>
          </a:bodyPr>
          <a:lstStyle/>
          <a:p>
            <a:r>
              <a:rPr lang="en-US" altLang="zh-TW" dirty="0"/>
              <a:t>Example of showing Material Details</a:t>
            </a:r>
            <a:endParaRPr lang="zh-TW" altLang="en-US" dirty="0"/>
          </a:p>
        </p:txBody>
      </p:sp>
    </p:spTree>
    <p:extLst>
      <p:ext uri="{BB962C8B-B14F-4D97-AF65-F5344CB8AC3E}">
        <p14:creationId xmlns:p14="http://schemas.microsoft.com/office/powerpoint/2010/main" val="3881559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Process Conditions</a:t>
            </a:r>
            <a:endParaRPr lang="zh-TW" altLang="en-US" dirty="0"/>
          </a:p>
        </p:txBody>
      </p:sp>
      <p:sp>
        <p:nvSpPr>
          <p:cNvPr id="4" name="內容版面配置區 3"/>
          <p:cNvSpPr>
            <a:spLocks noGrp="1"/>
          </p:cNvSpPr>
          <p:nvPr>
            <p:ph sz="quarter" idx="16"/>
          </p:nvPr>
        </p:nvSpPr>
        <p:spPr/>
        <p:txBody>
          <a:bodyPr/>
          <a:lstStyle/>
          <a:p>
            <a:r>
              <a:rPr lang="en-US" altLang="zh-TW" sz="1800" dirty="0"/>
              <a:t>Mold Temperature</a:t>
            </a:r>
          </a:p>
          <a:p>
            <a:pPr lvl="1"/>
            <a:r>
              <a:rPr lang="en-US" altLang="zh-TW" sz="1600" b="0" dirty="0"/>
              <a:t>     °</a:t>
            </a:r>
            <a:r>
              <a:rPr lang="en-US" altLang="zh-TW" sz="1600" dirty="0"/>
              <a:t>C</a:t>
            </a:r>
          </a:p>
          <a:p>
            <a:r>
              <a:rPr lang="en-US" altLang="zh-TW" sz="1800" dirty="0"/>
              <a:t>Melt Temperature</a:t>
            </a:r>
          </a:p>
          <a:p>
            <a:pPr lvl="1"/>
            <a:r>
              <a:rPr lang="en-US" altLang="zh-TW" sz="1600" b="0" dirty="0"/>
              <a:t>     °</a:t>
            </a:r>
            <a:r>
              <a:rPr lang="en-US" altLang="zh-TW" sz="1600" dirty="0"/>
              <a:t>C</a:t>
            </a:r>
          </a:p>
          <a:p>
            <a:r>
              <a:rPr lang="en-US" altLang="zh-TW" sz="1800" dirty="0"/>
              <a:t>Injection Time</a:t>
            </a:r>
          </a:p>
          <a:p>
            <a:pPr lvl="1"/>
            <a:r>
              <a:rPr lang="en-US" altLang="zh-TW" sz="1600" dirty="0"/>
              <a:t>     sec</a:t>
            </a:r>
            <a:endParaRPr lang="zh-TW" altLang="en-US" sz="1600"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951" y="1524001"/>
            <a:ext cx="4770040" cy="3791571"/>
          </a:xfrm>
          <a:prstGeom prst="rect">
            <a:avLst/>
          </a:prstGeom>
          <a:noFill/>
          <a:ln w="571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文字方塊 5"/>
          <p:cNvSpPr txBox="1"/>
          <p:nvPr/>
        </p:nvSpPr>
        <p:spPr>
          <a:xfrm>
            <a:off x="5334001" y="1053248"/>
            <a:ext cx="4301177" cy="369332"/>
          </a:xfrm>
          <a:prstGeom prst="rect">
            <a:avLst/>
          </a:prstGeom>
          <a:solidFill>
            <a:srgbClr val="FFC000"/>
          </a:solidFill>
        </p:spPr>
        <p:txBody>
          <a:bodyPr wrap="none" rtlCol="0">
            <a:spAutoFit/>
          </a:bodyPr>
          <a:lstStyle/>
          <a:p>
            <a:r>
              <a:rPr lang="en-US" altLang="zh-TW" dirty="0"/>
              <a:t>Example of showing Process Conditions</a:t>
            </a:r>
            <a:endParaRPr lang="zh-TW" altLang="en-US" dirty="0"/>
          </a:p>
        </p:txBody>
      </p:sp>
    </p:spTree>
    <p:extLst>
      <p:ext uri="{BB962C8B-B14F-4D97-AF65-F5344CB8AC3E}">
        <p14:creationId xmlns:p14="http://schemas.microsoft.com/office/powerpoint/2010/main" val="39868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Runner System Design</a:t>
            </a:r>
            <a:endParaRPr lang="zh-TW" altLang="en-US" dirty="0"/>
          </a:p>
        </p:txBody>
      </p:sp>
      <p:sp>
        <p:nvSpPr>
          <p:cNvPr id="4" name="內容版面配置區 3">
            <a:extLst>
              <a:ext uri="{FF2B5EF4-FFF2-40B4-BE49-F238E27FC236}">
                <a16:creationId xmlns:a16="http://schemas.microsoft.com/office/drawing/2014/main" id="{18DE0771-07CA-4018-BF58-67B0B9956A6D}"/>
              </a:ext>
            </a:extLst>
          </p:cNvPr>
          <p:cNvSpPr>
            <a:spLocks noGrp="1"/>
          </p:cNvSpPr>
          <p:nvPr>
            <p:ph sz="quarter" idx="16"/>
          </p:nvPr>
        </p:nvSpPr>
        <p:spPr/>
        <p:txBody>
          <a:bodyPr/>
          <a:lstStyle/>
          <a:p>
            <a:endParaRPr lang="zh-TW"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1143000"/>
            <a:ext cx="7358063" cy="4961300"/>
          </a:xfrm>
          <a:prstGeom prst="rect">
            <a:avLst/>
          </a:prstGeom>
          <a:noFill/>
          <a:ln w="571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7" name="文字方塊 6"/>
          <p:cNvSpPr txBox="1"/>
          <p:nvPr/>
        </p:nvSpPr>
        <p:spPr>
          <a:xfrm>
            <a:off x="2438400" y="1150043"/>
            <a:ext cx="4685898" cy="369332"/>
          </a:xfrm>
          <a:prstGeom prst="rect">
            <a:avLst/>
          </a:prstGeom>
          <a:solidFill>
            <a:srgbClr val="FFC000"/>
          </a:solidFill>
        </p:spPr>
        <p:txBody>
          <a:bodyPr wrap="none" rtlCol="0">
            <a:spAutoFit/>
          </a:bodyPr>
          <a:lstStyle/>
          <a:p>
            <a:r>
              <a:rPr lang="en-US" altLang="zh-TW" dirty="0"/>
              <a:t>Example of </a:t>
            </a:r>
            <a:r>
              <a:rPr lang="en-US" altLang="zh-TW"/>
              <a:t>showing Runner System Design</a:t>
            </a:r>
            <a:endParaRPr lang="zh-TW" altLang="en-US" dirty="0"/>
          </a:p>
        </p:txBody>
      </p:sp>
    </p:spTree>
    <p:extLst>
      <p:ext uri="{BB962C8B-B14F-4D97-AF65-F5344CB8AC3E}">
        <p14:creationId xmlns:p14="http://schemas.microsoft.com/office/powerpoint/2010/main" val="2110548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Cooling System Design/Mold Design</a:t>
            </a:r>
            <a:endParaRPr lang="zh-TW" altLang="en-US" dirty="0"/>
          </a:p>
        </p:txBody>
      </p:sp>
      <p:sp>
        <p:nvSpPr>
          <p:cNvPr id="3" name="內容版面配置區 2">
            <a:extLst>
              <a:ext uri="{FF2B5EF4-FFF2-40B4-BE49-F238E27FC236}">
                <a16:creationId xmlns:a16="http://schemas.microsoft.com/office/drawing/2014/main" id="{8E80F6D9-139D-4CB3-8244-E2BD984026DF}"/>
              </a:ext>
            </a:extLst>
          </p:cNvPr>
          <p:cNvSpPr>
            <a:spLocks noGrp="1"/>
          </p:cNvSpPr>
          <p:nvPr>
            <p:ph sz="quarter" idx="16"/>
          </p:nvPr>
        </p:nvSpPr>
        <p:spPr/>
        <p:txBody>
          <a:bodyPr/>
          <a:lstStyle/>
          <a:p>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85956"/>
            <a:ext cx="7010400" cy="4469614"/>
          </a:xfrm>
          <a:prstGeom prst="rect">
            <a:avLst/>
          </a:prstGeom>
          <a:noFill/>
          <a:ln w="571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文字方塊 4"/>
          <p:cNvSpPr txBox="1"/>
          <p:nvPr/>
        </p:nvSpPr>
        <p:spPr>
          <a:xfrm>
            <a:off x="2362201" y="1185956"/>
            <a:ext cx="6058069" cy="369332"/>
          </a:xfrm>
          <a:prstGeom prst="rect">
            <a:avLst/>
          </a:prstGeom>
          <a:solidFill>
            <a:srgbClr val="FFC000"/>
          </a:solidFill>
        </p:spPr>
        <p:txBody>
          <a:bodyPr wrap="none" rtlCol="0">
            <a:spAutoFit/>
          </a:bodyPr>
          <a:lstStyle/>
          <a:p>
            <a:r>
              <a:rPr lang="en-US" altLang="zh-TW" dirty="0"/>
              <a:t>Example of showing Cooling System Design/Mold Design</a:t>
            </a:r>
            <a:endParaRPr lang="zh-TW" altLang="en-US" dirty="0"/>
          </a:p>
        </p:txBody>
      </p:sp>
    </p:spTree>
    <p:extLst>
      <p:ext uri="{BB962C8B-B14F-4D97-AF65-F5344CB8AC3E}">
        <p14:creationId xmlns:p14="http://schemas.microsoft.com/office/powerpoint/2010/main" val="294942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4444" y="462867"/>
            <a:ext cx="11102400" cy="532800"/>
          </a:xfrm>
        </p:spPr>
        <p:txBody>
          <a:bodyPr/>
          <a:lstStyle/>
          <a:p>
            <a:r>
              <a:rPr lang="en-US" altLang="zh-TW" dirty="0"/>
              <a:t>Example of Showing Images</a:t>
            </a:r>
            <a:endParaRPr lang="zh-TW" altLang="en-US" dirty="0"/>
          </a:p>
        </p:txBody>
      </p:sp>
      <p:sp>
        <p:nvSpPr>
          <p:cNvPr id="3" name="內容版面配置區 2"/>
          <p:cNvSpPr>
            <a:spLocks noGrp="1"/>
          </p:cNvSpPr>
          <p:nvPr>
            <p:ph sz="quarter" idx="16"/>
          </p:nvPr>
        </p:nvSpPr>
        <p:spPr>
          <a:xfrm>
            <a:off x="544559" y="1279525"/>
            <a:ext cx="11102881" cy="4913313"/>
          </a:xfrm>
        </p:spPr>
        <p:txBody>
          <a:bodyPr/>
          <a:lstStyle/>
          <a:p>
            <a:r>
              <a:rPr lang="en-US" altLang="zh-TW" b="0" dirty="0"/>
              <a:t> </a:t>
            </a:r>
            <a:r>
              <a:rPr lang="en-US" altLang="zh-TW" dirty="0"/>
              <a:t>Images should be good quality and high resolution</a:t>
            </a:r>
          </a:p>
          <a:p>
            <a:pPr lvl="1"/>
            <a:r>
              <a:rPr lang="en-US" altLang="zh-TW" dirty="0"/>
              <a:t>Size</a:t>
            </a:r>
            <a:r>
              <a:rPr lang="en-US" altLang="zh-TW"/>
              <a:t>: 1,500 </a:t>
            </a:r>
            <a:r>
              <a:rPr lang="en-US" altLang="zh-TW" dirty="0"/>
              <a:t>x</a:t>
            </a:r>
            <a:r>
              <a:rPr lang="en-US" altLang="zh-TW"/>
              <a:t> 2,100 </a:t>
            </a:r>
            <a:r>
              <a:rPr lang="en-US" altLang="zh-TW" dirty="0"/>
              <a:t>pixels</a:t>
            </a:r>
          </a:p>
          <a:p>
            <a:pPr lvl="1"/>
            <a:r>
              <a:rPr lang="en-US" altLang="zh-TW" dirty="0"/>
              <a:t>Minimum 300dpi</a:t>
            </a:r>
            <a:endParaRPr lang="zh-TW" altLang="en-US" dirty="0"/>
          </a:p>
          <a:p>
            <a:pPr lvl="1"/>
            <a:endParaRPr lang="zh-TW" altLang="en-US" dirty="0"/>
          </a:p>
        </p:txBody>
      </p:sp>
      <p:grpSp>
        <p:nvGrpSpPr>
          <p:cNvPr id="4" name="群組 3">
            <a:extLst>
              <a:ext uri="{FF2B5EF4-FFF2-40B4-BE49-F238E27FC236}">
                <a16:creationId xmlns:a16="http://schemas.microsoft.com/office/drawing/2014/main" id="{EF1F2925-D16A-42B9-8FDD-1B5F69C27A3A}"/>
              </a:ext>
            </a:extLst>
          </p:cNvPr>
          <p:cNvGrpSpPr/>
          <p:nvPr/>
        </p:nvGrpSpPr>
        <p:grpSpPr>
          <a:xfrm>
            <a:off x="2090351" y="2661211"/>
            <a:ext cx="7777457" cy="3315390"/>
            <a:chOff x="1986117" y="2343043"/>
            <a:chExt cx="7777457" cy="3315390"/>
          </a:xfrm>
        </p:grpSpPr>
        <p:sp>
          <p:nvSpPr>
            <p:cNvPr id="13" name="矩形 12"/>
            <p:cNvSpPr/>
            <p:nvPr/>
          </p:nvSpPr>
          <p:spPr>
            <a:xfrm>
              <a:off x="1986117" y="2343043"/>
              <a:ext cx="7777457" cy="3315390"/>
            </a:xfrm>
            <a:prstGeom prst="rect">
              <a:avLst/>
            </a:prstGeom>
            <a:noFill/>
            <a:ln w="57150">
              <a:solidFill>
                <a:srgbClr val="C00000"/>
              </a:solidFill>
              <a:miter lim="800000"/>
              <a:headEnd/>
              <a:tailEnd/>
            </a:ln>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dirty="0"/>
            </a:p>
          </p:txBody>
        </p:sp>
        <p:sp>
          <p:nvSpPr>
            <p:cNvPr id="15" name="文字方塊 14"/>
            <p:cNvSpPr txBox="1"/>
            <p:nvPr/>
          </p:nvSpPr>
          <p:spPr>
            <a:xfrm>
              <a:off x="2029364" y="4732468"/>
              <a:ext cx="7690960" cy="923330"/>
            </a:xfrm>
            <a:prstGeom prst="rect">
              <a:avLst/>
            </a:prstGeom>
            <a:solidFill>
              <a:srgbClr val="FFC000"/>
            </a:solidFill>
          </p:spPr>
          <p:txBody>
            <a:bodyPr wrap="square" rtlCol="0">
              <a:spAutoFit/>
            </a:bodyPr>
            <a:lstStyle/>
            <a:p>
              <a:r>
                <a:rPr lang="en-US" altLang="zh-TW" b="1" dirty="0"/>
                <a:t>Must add descriptions for images.</a:t>
              </a:r>
              <a:br>
                <a:rPr lang="en-US" altLang="zh-TW" b="1" dirty="0"/>
              </a:br>
              <a:r>
                <a:rPr lang="en-US" altLang="zh-TW" i="1" dirty="0"/>
                <a:t>For example: </a:t>
              </a:r>
              <a:r>
                <a:rPr lang="en-US" altLang="zh-TW" i="1" dirty="0">
                  <a:solidFill>
                    <a:prstClr val="black"/>
                  </a:solidFill>
                  <a:ea typeface="ＭＳ Ｐゴシック" pitchFamily="34" charset="-128"/>
                </a:rPr>
                <a:t>High correlation between simulation and experimental result (In a PU RIM process</a:t>
              </a:r>
              <a:r>
                <a:rPr lang="en-US" altLang="zh-TW" sz="1100" i="1" dirty="0">
                  <a:solidFill>
                    <a:prstClr val="black"/>
                  </a:solidFill>
                  <a:ea typeface="ＭＳ Ｐゴシック" pitchFamily="34" charset="-128"/>
                </a:rPr>
                <a:t>)</a:t>
              </a:r>
              <a:endParaRPr lang="zh-TW" altLang="en-US" i="1" dirty="0"/>
            </a:p>
          </p:txBody>
        </p:sp>
        <p:pic>
          <p:nvPicPr>
            <p:cNvPr id="16" name="Picture 2"/>
            <p:cNvPicPr>
              <a:picLocks noChangeAspect="1" noChangeArrowheads="1"/>
            </p:cNvPicPr>
            <p:nvPr/>
          </p:nvPicPr>
          <p:blipFill>
            <a:blip r:embed="rId2" cstate="print"/>
            <a:srcRect/>
            <a:stretch>
              <a:fillRect/>
            </a:stretch>
          </p:blipFill>
          <p:spPr bwMode="auto">
            <a:xfrm>
              <a:off x="5441090" y="2613693"/>
              <a:ext cx="3690404" cy="1799729"/>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t="5218" b="16262"/>
            <a:stretch>
              <a:fillRect/>
            </a:stretch>
          </p:blipFill>
          <p:spPr bwMode="auto">
            <a:xfrm>
              <a:off x="2090351" y="2502336"/>
              <a:ext cx="3256622" cy="2069664"/>
            </a:xfrm>
            <a:prstGeom prst="rect">
              <a:avLst/>
            </a:prstGeom>
            <a:noFill/>
            <a:ln>
              <a:noFill/>
            </a:ln>
          </p:spPr>
        </p:pic>
        <p:sp>
          <p:nvSpPr>
            <p:cNvPr id="12" name="矩形 11"/>
            <p:cNvSpPr/>
            <p:nvPr/>
          </p:nvSpPr>
          <p:spPr>
            <a:xfrm>
              <a:off x="5436971" y="4455470"/>
              <a:ext cx="2182008" cy="276999"/>
            </a:xfrm>
            <a:prstGeom prst="rect">
              <a:avLst/>
            </a:prstGeom>
          </p:spPr>
          <p:txBody>
            <a:bodyPr wrap="none">
              <a:spAutoFit/>
            </a:bodyPr>
            <a:lstStyle/>
            <a:p>
              <a:r>
                <a:rPr lang="en-US" altLang="zh-TW" sz="1200" dirty="0">
                  <a:solidFill>
                    <a:prstClr val="black"/>
                  </a:solidFill>
                  <a:ea typeface="ＭＳ Ｐゴシック" pitchFamily="34" charset="-128"/>
                </a:rPr>
                <a:t>Source: BASF Polyurethanes</a:t>
              </a:r>
              <a:endParaRPr lang="zh-TW" altLang="en-US" sz="1200" dirty="0">
                <a:solidFill>
                  <a:prstClr val="black"/>
                </a:solidFill>
                <a:ea typeface="ＭＳ Ｐゴシック" pitchFamily="34" charset="-128"/>
              </a:endParaRPr>
            </a:p>
          </p:txBody>
        </p:sp>
      </p:grpSp>
      <p:sp>
        <p:nvSpPr>
          <p:cNvPr id="14" name="矩形 13"/>
          <p:cNvSpPr/>
          <p:nvPr/>
        </p:nvSpPr>
        <p:spPr>
          <a:xfrm>
            <a:off x="1837038" y="4119089"/>
            <a:ext cx="7331526" cy="646331"/>
          </a:xfrm>
          <a:prstGeom prst="rect">
            <a:avLst/>
          </a:prstGeom>
        </p:spPr>
        <p:txBody>
          <a:bodyPr wrap="square">
            <a:spAutoFit/>
          </a:bodyPr>
          <a:lstStyle/>
          <a:p>
            <a:endParaRPr lang="en-US" altLang="zh-TW" b="1" dirty="0">
              <a:solidFill>
                <a:prstClr val="black"/>
              </a:solidFill>
              <a:ea typeface="ＭＳ Ｐゴシック" pitchFamily="34" charset="-128"/>
            </a:endParaRPr>
          </a:p>
          <a:p>
            <a:endParaRPr lang="en-US" altLang="zh-TW" b="1" dirty="0">
              <a:solidFill>
                <a:prstClr val="black"/>
              </a:solidFill>
              <a:ea typeface="ＭＳ Ｐゴシック" pitchFamily="34" charset="-128"/>
            </a:endParaRPr>
          </a:p>
        </p:txBody>
      </p:sp>
    </p:spTree>
    <p:extLst>
      <p:ext uri="{BB962C8B-B14F-4D97-AF65-F5344CB8AC3E}">
        <p14:creationId xmlns:p14="http://schemas.microsoft.com/office/powerpoint/2010/main" val="92990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Analysis Results</a:t>
            </a:r>
            <a:endParaRPr lang="zh-TW" altLang="en-US" dirty="0"/>
          </a:p>
        </p:txBody>
      </p:sp>
      <p:sp>
        <p:nvSpPr>
          <p:cNvPr id="2" name="文字版面配置區 1">
            <a:extLst>
              <a:ext uri="{FF2B5EF4-FFF2-40B4-BE49-F238E27FC236}">
                <a16:creationId xmlns:a16="http://schemas.microsoft.com/office/drawing/2014/main" id="{DF676F56-7E60-440D-B1E2-D7BEF966054A}"/>
              </a:ext>
            </a:extLst>
          </p:cNvPr>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838499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Analysis Approach</a:t>
            </a:r>
            <a:endParaRPr lang="zh-TW" altLang="en-US" dirty="0"/>
          </a:p>
        </p:txBody>
      </p:sp>
      <p:sp>
        <p:nvSpPr>
          <p:cNvPr id="5" name="內容版面配置區 4"/>
          <p:cNvSpPr>
            <a:spLocks noGrp="1"/>
          </p:cNvSpPr>
          <p:nvPr>
            <p:ph sz="quarter" idx="16"/>
          </p:nvPr>
        </p:nvSpPr>
        <p:spPr/>
        <p:txBody>
          <a:bodyPr/>
          <a:lstStyle/>
          <a:p>
            <a:pPr marL="0" indent="0">
              <a:buNone/>
            </a:pPr>
            <a:r>
              <a:rPr lang="en-US" altLang="zh-TW" sz="1800" dirty="0"/>
              <a:t>Which products/ modules you’re using in the project? Any features/ modules were particularly used?</a:t>
            </a:r>
          </a:p>
          <a:p>
            <a:r>
              <a:rPr lang="en-US" altLang="zh-TW" sz="1800" dirty="0"/>
              <a:t>Product Package:</a:t>
            </a:r>
          </a:p>
          <a:p>
            <a:pPr lvl="1"/>
            <a:r>
              <a:rPr lang="en-US" altLang="zh-TW" b="0" dirty="0">
                <a:ea typeface="Segoe UI" panose="020B0502040204020203" pitchFamily="34" charset="0"/>
                <a:cs typeface="Segoe UI" panose="020B0502040204020203" pitchFamily="34" charset="0"/>
              </a:rPr>
              <a:t>e.g., Moldex3D eDesign</a:t>
            </a:r>
          </a:p>
          <a:p>
            <a:r>
              <a:rPr lang="en-US" altLang="zh-TW" sz="1800" dirty="0"/>
              <a:t>Solutions/ Services</a:t>
            </a:r>
          </a:p>
          <a:p>
            <a:pPr lvl="1"/>
            <a:r>
              <a:rPr lang="en-US" altLang="zh-TW" b="0" dirty="0">
                <a:ea typeface="Segoe UI" panose="020B0502040204020203" pitchFamily="34" charset="0"/>
                <a:cs typeface="Segoe UI" panose="020B0502040204020203" pitchFamily="34" charset="0"/>
              </a:rPr>
              <a:t>e.g., Fiber/ FEA Interface/ Warp module/ Material characterization services</a:t>
            </a:r>
            <a:endParaRPr lang="en-US" altLang="zh-TW" b="0" dirty="0"/>
          </a:p>
          <a:p>
            <a:r>
              <a:rPr lang="en-US" altLang="zh-TW" sz="1800" dirty="0"/>
              <a:t>Elaborate on the analysis process and the analysis sequence.</a:t>
            </a:r>
            <a:endParaRPr lang="zh-TW" altLang="en-US" sz="1800" dirty="0"/>
          </a:p>
        </p:txBody>
      </p:sp>
    </p:spTree>
    <p:extLst>
      <p:ext uri="{BB962C8B-B14F-4D97-AF65-F5344CB8AC3E}">
        <p14:creationId xmlns:p14="http://schemas.microsoft.com/office/powerpoint/2010/main" val="3247999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C00000"/>
                </a:solidFill>
              </a:rPr>
              <a:t>Original Design </a:t>
            </a:r>
            <a:r>
              <a:rPr lang="en-US" altLang="zh-TW" dirty="0"/>
              <a:t>Analysis Result</a:t>
            </a:r>
            <a:endParaRPr lang="zh-TW" altLang="en-US" dirty="0"/>
          </a:p>
        </p:txBody>
      </p:sp>
      <p:sp>
        <p:nvSpPr>
          <p:cNvPr id="4" name="內容版面配置區 3"/>
          <p:cNvSpPr>
            <a:spLocks noGrp="1"/>
          </p:cNvSpPr>
          <p:nvPr>
            <p:ph sz="quarter" idx="16"/>
          </p:nvPr>
        </p:nvSpPr>
        <p:spPr/>
        <p:txBody>
          <a:bodyPr/>
          <a:lstStyle/>
          <a:p>
            <a:r>
              <a:rPr lang="en-US" altLang="zh-TW" sz="1800" dirty="0"/>
              <a:t>Please present the key analysis results of your project (e.g., melt front time, warpage analysis, fiber analysis, cooling analysis.)</a:t>
            </a:r>
            <a:endParaRPr lang="zh-TW" altLang="en-US" sz="1800" dirty="0"/>
          </a:p>
          <a:p>
            <a:endParaRPr lang="zh-TW" altLang="en-US" dirty="0"/>
          </a:p>
        </p:txBody>
      </p:sp>
    </p:spTree>
    <p:extLst>
      <p:ext uri="{BB962C8B-B14F-4D97-AF65-F5344CB8AC3E}">
        <p14:creationId xmlns:p14="http://schemas.microsoft.com/office/powerpoint/2010/main" val="1724364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C00000"/>
                </a:solidFill>
              </a:rPr>
              <a:t>Revised Design </a:t>
            </a:r>
            <a:r>
              <a:rPr lang="en-US" altLang="zh-TW" dirty="0"/>
              <a:t>Analysis Result</a:t>
            </a:r>
            <a:endParaRPr lang="zh-TW" altLang="en-US" dirty="0"/>
          </a:p>
        </p:txBody>
      </p:sp>
      <p:sp>
        <p:nvSpPr>
          <p:cNvPr id="3" name="內容版面配置區 2"/>
          <p:cNvSpPr>
            <a:spLocks noGrp="1"/>
          </p:cNvSpPr>
          <p:nvPr>
            <p:ph sz="quarter" idx="16"/>
          </p:nvPr>
        </p:nvSpPr>
        <p:spPr/>
        <p:txBody>
          <a:bodyPr/>
          <a:lstStyle/>
          <a:p>
            <a:r>
              <a:rPr lang="en-US" altLang="zh-TW" sz="1800" dirty="0"/>
              <a:t>Please present the key analysis results of your project (e.g., melt front time, warpage analysis, fiber analysis, cooling analysis.)</a:t>
            </a:r>
            <a:endParaRPr lang="zh-TW" altLang="en-US" sz="1800" dirty="0"/>
          </a:p>
        </p:txBody>
      </p:sp>
    </p:spTree>
    <p:extLst>
      <p:ext uri="{BB962C8B-B14F-4D97-AF65-F5344CB8AC3E}">
        <p14:creationId xmlns:p14="http://schemas.microsoft.com/office/powerpoint/2010/main" val="2576613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000" dirty="0"/>
              <a:t>Comparison Between Original Design and Revised Design</a:t>
            </a:r>
            <a:endParaRPr lang="zh-TW" altLang="en-US" sz="2000" dirty="0"/>
          </a:p>
        </p:txBody>
      </p:sp>
      <p:sp>
        <p:nvSpPr>
          <p:cNvPr id="3" name="內容版面配置區 2"/>
          <p:cNvSpPr>
            <a:spLocks noGrp="1"/>
          </p:cNvSpPr>
          <p:nvPr>
            <p:ph sz="quarter" idx="16"/>
          </p:nvPr>
        </p:nvSpPr>
        <p:spPr/>
        <p:txBody>
          <a:bodyPr/>
          <a:lstStyle/>
          <a:p>
            <a:r>
              <a:rPr lang="en-US" altLang="zh-TW" sz="1800" dirty="0"/>
              <a:t>Compare the optimized design with the original design</a:t>
            </a:r>
            <a:endParaRPr lang="zh-TW" altLang="en-US" sz="1800" dirty="0"/>
          </a:p>
        </p:txBody>
      </p:sp>
    </p:spTree>
    <p:extLst>
      <p:ext uri="{BB962C8B-B14F-4D97-AF65-F5344CB8AC3E}">
        <p14:creationId xmlns:p14="http://schemas.microsoft.com/office/powerpoint/2010/main" val="455594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Validation on Simulation Results</a:t>
            </a:r>
            <a:endParaRPr lang="zh-TW" altLang="en-US" dirty="0"/>
          </a:p>
        </p:txBody>
      </p:sp>
      <p:sp>
        <p:nvSpPr>
          <p:cNvPr id="5" name="內容版面配置區 4"/>
          <p:cNvSpPr>
            <a:spLocks noGrp="1"/>
          </p:cNvSpPr>
          <p:nvPr>
            <p:ph sz="quarter" idx="16"/>
          </p:nvPr>
        </p:nvSpPr>
        <p:spPr/>
        <p:txBody>
          <a:bodyPr/>
          <a:lstStyle/>
          <a:p>
            <a:r>
              <a:rPr lang="en-US" altLang="zh-TW" sz="1800" dirty="0"/>
              <a:t>Present how you validated the simulation results</a:t>
            </a:r>
            <a:endParaRPr lang="zh-TW" altLang="en-US" sz="1800" dirty="0"/>
          </a:p>
        </p:txBody>
      </p:sp>
    </p:spTree>
    <p:extLst>
      <p:ext uri="{BB962C8B-B14F-4D97-AF65-F5344CB8AC3E}">
        <p14:creationId xmlns:p14="http://schemas.microsoft.com/office/powerpoint/2010/main" val="2742565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cs typeface="Arial" pitchFamily="34" charset="0"/>
              </a:rPr>
              <a:t>Results and Future Work</a:t>
            </a:r>
          </a:p>
        </p:txBody>
      </p:sp>
      <p:sp>
        <p:nvSpPr>
          <p:cNvPr id="3" name="文字版面配置區 2">
            <a:extLst>
              <a:ext uri="{FF2B5EF4-FFF2-40B4-BE49-F238E27FC236}">
                <a16:creationId xmlns:a16="http://schemas.microsoft.com/office/drawing/2014/main" id="{4CB378EC-26BE-45DF-B922-8A8EB9FAB003}"/>
              </a:ext>
            </a:extLst>
          </p:cNvPr>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75943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Conclusion</a:t>
            </a:r>
            <a:endParaRPr lang="zh-TW" altLang="en-US" dirty="0"/>
          </a:p>
        </p:txBody>
      </p:sp>
      <p:sp>
        <p:nvSpPr>
          <p:cNvPr id="5" name="內容版面配置區 4"/>
          <p:cNvSpPr>
            <a:spLocks noGrp="1"/>
          </p:cNvSpPr>
          <p:nvPr>
            <p:ph sz="quarter" idx="16"/>
          </p:nvPr>
        </p:nvSpPr>
        <p:spPr/>
        <p:txBody>
          <a:bodyPr/>
          <a:lstStyle/>
          <a:p>
            <a:r>
              <a:rPr lang="en-US" altLang="zh-TW" sz="1800" dirty="0"/>
              <a:t>Please summarize the project results</a:t>
            </a:r>
            <a:r>
              <a:rPr lang="en-US" altLang="zh-TW" b="0" dirty="0"/>
              <a:t>. </a:t>
            </a:r>
          </a:p>
          <a:p>
            <a:endParaRPr lang="en-US" altLang="zh-TW" b="0" dirty="0"/>
          </a:p>
          <a:p>
            <a:endParaRPr lang="en-US" altLang="zh-TW" b="0" dirty="0"/>
          </a:p>
          <a:p>
            <a:endParaRPr lang="en-US" altLang="zh-TW" b="0" dirty="0"/>
          </a:p>
          <a:p>
            <a:endParaRPr lang="en-US" altLang="zh-TW" b="0" dirty="0"/>
          </a:p>
          <a:p>
            <a:pPr>
              <a:buNone/>
            </a:pPr>
            <a:endParaRPr lang="en-US" altLang="zh-TW" dirty="0"/>
          </a:p>
          <a:p>
            <a:endParaRPr lang="en-US" altLang="zh-TW" dirty="0"/>
          </a:p>
          <a:p>
            <a:endParaRPr lang="en-US" altLang="zh-TW" dirty="0"/>
          </a:p>
          <a:p>
            <a:pPr>
              <a:buNone/>
            </a:pPr>
            <a:endParaRPr lang="zh-TW" altLang="en-US" dirty="0"/>
          </a:p>
        </p:txBody>
      </p:sp>
    </p:spTree>
    <p:extLst>
      <p:ext uri="{BB962C8B-B14F-4D97-AF65-F5344CB8AC3E}">
        <p14:creationId xmlns:p14="http://schemas.microsoft.com/office/powerpoint/2010/main" val="257180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and Values of Moldex3D</a:t>
            </a:r>
          </a:p>
        </p:txBody>
      </p:sp>
      <p:sp>
        <p:nvSpPr>
          <p:cNvPr id="3" name="Content Placeholder 2"/>
          <p:cNvSpPr>
            <a:spLocks noGrp="1"/>
          </p:cNvSpPr>
          <p:nvPr>
            <p:ph sz="quarter" idx="16"/>
          </p:nvPr>
        </p:nvSpPr>
        <p:spPr/>
        <p:txBody>
          <a:bodyPr/>
          <a:lstStyle/>
          <a:p>
            <a:r>
              <a:rPr lang="en-US" altLang="zh-TW" sz="1800" dirty="0"/>
              <a:t>What are the benefits and values of using Moldex3D?</a:t>
            </a:r>
          </a:p>
          <a:p>
            <a:pPr lvl="1"/>
            <a:r>
              <a:rPr lang="en-US" altLang="zh-TW" i="1" dirty="0"/>
              <a:t>Example: Sink mark elimination/Dimension control within spec./Shrinkage ratio improved by 45~60%/Flatness improved by 40~50%</a:t>
            </a:r>
            <a:r>
              <a:rPr lang="en-US" altLang="zh-TW" b="0" dirty="0"/>
              <a:t> </a:t>
            </a:r>
            <a:endParaRPr lang="en-US" dirty="0"/>
          </a:p>
        </p:txBody>
      </p:sp>
    </p:spTree>
    <p:extLst>
      <p:ext uri="{BB962C8B-B14F-4D97-AF65-F5344CB8AC3E}">
        <p14:creationId xmlns:p14="http://schemas.microsoft.com/office/powerpoint/2010/main" val="763547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Future Plan</a:t>
            </a:r>
            <a:endParaRPr lang="zh-TW" altLang="en-US" dirty="0"/>
          </a:p>
        </p:txBody>
      </p:sp>
      <p:sp>
        <p:nvSpPr>
          <p:cNvPr id="2" name="內容版面配置區 1"/>
          <p:cNvSpPr>
            <a:spLocks noGrp="1"/>
          </p:cNvSpPr>
          <p:nvPr>
            <p:ph sz="quarter" idx="16"/>
          </p:nvPr>
        </p:nvSpPr>
        <p:spPr/>
        <p:txBody>
          <a:bodyPr/>
          <a:lstStyle/>
          <a:p>
            <a:r>
              <a:rPr lang="en-US" altLang="zh-TW" sz="1800" dirty="0"/>
              <a:t>Future Application of Moldex3D</a:t>
            </a:r>
          </a:p>
          <a:p>
            <a:endParaRPr lang="en-US" altLang="zh-TW" sz="1800" dirty="0"/>
          </a:p>
          <a:p>
            <a:endParaRPr lang="en-US" altLang="zh-TW" sz="1800" dirty="0"/>
          </a:p>
          <a:p>
            <a:r>
              <a:rPr lang="en-US" altLang="zh-TW" sz="1800" dirty="0"/>
              <a:t>Future Project Development</a:t>
            </a:r>
          </a:p>
          <a:p>
            <a:endParaRPr lang="zh-TW" altLang="en-US" dirty="0"/>
          </a:p>
        </p:txBody>
      </p:sp>
    </p:spTree>
    <p:extLst>
      <p:ext uri="{BB962C8B-B14F-4D97-AF65-F5344CB8AC3E}">
        <p14:creationId xmlns:p14="http://schemas.microsoft.com/office/powerpoint/2010/main" val="2875603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 of Showing Images</a:t>
            </a:r>
            <a:endParaRPr lang="zh-TW" altLang="en-US" dirty="0"/>
          </a:p>
        </p:txBody>
      </p:sp>
      <p:sp>
        <p:nvSpPr>
          <p:cNvPr id="4" name="內容版面配置區 3">
            <a:extLst>
              <a:ext uri="{FF2B5EF4-FFF2-40B4-BE49-F238E27FC236}">
                <a16:creationId xmlns:a16="http://schemas.microsoft.com/office/drawing/2014/main" id="{8322C897-7F00-4076-9958-93CDB964BCA5}"/>
              </a:ext>
            </a:extLst>
          </p:cNvPr>
          <p:cNvSpPr>
            <a:spLocks noGrp="1"/>
          </p:cNvSpPr>
          <p:nvPr>
            <p:ph sz="quarter" idx="16"/>
          </p:nvPr>
        </p:nvSpPr>
        <p:spPr/>
        <p:txBody>
          <a:bodyPr/>
          <a:lstStyle/>
          <a:p>
            <a:endParaRPr lang="zh-TW"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58297"/>
            <a:ext cx="9067800" cy="407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34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ED388163-CF6F-467B-B17E-FD2373B26DA7}"/>
              </a:ext>
            </a:extLst>
          </p:cNvPr>
          <p:cNvSpPr>
            <a:spLocks noGrp="1"/>
          </p:cNvSpPr>
          <p:nvPr>
            <p:ph type="body" sz="quarter" idx="15"/>
          </p:nvPr>
        </p:nvSpPr>
        <p:spPr/>
        <p:txBody>
          <a:bodyPr/>
          <a:lstStyle/>
          <a:p>
            <a:endParaRPr lang="zh-TW" altLang="en-US"/>
          </a:p>
        </p:txBody>
      </p:sp>
      <p:sp>
        <p:nvSpPr>
          <p:cNvPr id="4" name="標題 3"/>
          <p:cNvSpPr>
            <a:spLocks noGrp="1"/>
          </p:cNvSpPr>
          <p:nvPr>
            <p:ph type="title" idx="4294967295"/>
          </p:nvPr>
        </p:nvSpPr>
        <p:spPr>
          <a:xfrm>
            <a:off x="1053042" y="685800"/>
            <a:ext cx="7177587" cy="711866"/>
          </a:xfrm>
          <a:prstGeom prst="rect">
            <a:avLst/>
          </a:prstGeom>
          <a:solidFill>
            <a:srgbClr val="C00000"/>
          </a:solidFill>
        </p:spPr>
        <p:txBody>
          <a:bodyPr/>
          <a:lstStyle/>
          <a:p>
            <a:r>
              <a:rPr lang="en-US" altLang="zh-TW" dirty="0">
                <a:solidFill>
                  <a:schemeClr val="bg1"/>
                </a:solidFill>
              </a:rPr>
              <a:t>Entry Requirements</a:t>
            </a:r>
            <a:endParaRPr lang="zh-TW" altLang="en-US" dirty="0">
              <a:solidFill>
                <a:schemeClr val="bg1"/>
              </a:solidFill>
            </a:endParaRPr>
          </a:p>
        </p:txBody>
      </p:sp>
      <p:sp>
        <p:nvSpPr>
          <p:cNvPr id="6" name="文字方塊 5"/>
          <p:cNvSpPr txBox="1"/>
          <p:nvPr/>
        </p:nvSpPr>
        <p:spPr>
          <a:xfrm>
            <a:off x="1053042" y="1684346"/>
            <a:ext cx="9614958" cy="4355038"/>
          </a:xfrm>
          <a:prstGeom prst="rect">
            <a:avLst/>
          </a:prstGeom>
          <a:noFill/>
        </p:spPr>
        <p:txBody>
          <a:bodyPr wrap="square" rtlCol="0">
            <a:spAutoFit/>
          </a:bodyPr>
          <a:lstStyle/>
          <a:p>
            <a:r>
              <a:rPr lang="en-US" altLang="zh-TW" sz="1600" dirty="0"/>
              <a:t>Each entry must include the following:</a:t>
            </a:r>
          </a:p>
          <a:p>
            <a:pPr marL="342900" indent="-342900">
              <a:buAutoNum type="arabicPeriod"/>
            </a:pPr>
            <a:r>
              <a:rPr lang="en-US" altLang="zh-TW" sz="1600" b="1" dirty="0"/>
              <a:t>Project Descriptions</a:t>
            </a:r>
          </a:p>
          <a:p>
            <a:pPr marL="342900" indent="-342900">
              <a:buAutoNum type="arabicPeriod"/>
            </a:pPr>
            <a:r>
              <a:rPr lang="en-US" altLang="zh-TW" sz="1600" b="1" dirty="0"/>
              <a:t>Project Report </a:t>
            </a:r>
          </a:p>
          <a:p>
            <a:pPr marL="342900" indent="-342900">
              <a:buAutoNum type="arabicPeriod"/>
            </a:pPr>
            <a:r>
              <a:rPr lang="en-US" altLang="zh-TW" sz="1600" b="1" dirty="0"/>
              <a:t>Permission to Publish</a:t>
            </a:r>
          </a:p>
          <a:p>
            <a:pPr marL="342900" indent="-342900">
              <a:buAutoNum type="arabicPeriod"/>
            </a:pPr>
            <a:r>
              <a:rPr lang="en-US" altLang="zh-TW" sz="1600" b="1" dirty="0"/>
              <a:t>Project Presentation Video </a:t>
            </a:r>
          </a:p>
          <a:p>
            <a:endParaRPr lang="en-US" altLang="zh-TW" sz="1600" b="1" dirty="0"/>
          </a:p>
          <a:p>
            <a:r>
              <a:rPr lang="en-US" altLang="zh-TW" sz="1600" b="1" dirty="0">
                <a:solidFill>
                  <a:srgbClr val="C00000"/>
                </a:solidFill>
              </a:rPr>
              <a:t>OPTIONAL:</a:t>
            </a:r>
          </a:p>
          <a:p>
            <a:pPr marL="342900" lvl="0" indent="-342900" algn="just">
              <a:buFont typeface="+mj-lt"/>
              <a:buAutoNum type="arabicPeriod"/>
            </a:pPr>
            <a:r>
              <a:rPr lang="en-US" altLang="zh-TW" sz="1600" dirty="0"/>
              <a:t>Entrants are encouraged to submit CAD model(s), Part geometry (.</a:t>
            </a:r>
            <a:r>
              <a:rPr lang="en-US" altLang="zh-TW" sz="1600" dirty="0" err="1"/>
              <a:t>stl</a:t>
            </a:r>
            <a:r>
              <a:rPr lang="en-US" altLang="zh-TW" sz="1600" dirty="0"/>
              <a:t> or .step) and/or Mesh files (.3dm or .</a:t>
            </a:r>
            <a:r>
              <a:rPr lang="en-US" altLang="zh-TW" sz="1600" dirty="0" err="1"/>
              <a:t>mdg</a:t>
            </a:r>
            <a:r>
              <a:rPr lang="en-US" altLang="zh-TW" sz="1600" dirty="0"/>
              <a:t> files) for extra credits.</a:t>
            </a:r>
          </a:p>
          <a:p>
            <a:pPr marL="342900" lvl="0" indent="-342900" algn="just">
              <a:buFont typeface="+mj-lt"/>
              <a:buAutoNum type="arabicPeriod"/>
            </a:pPr>
            <a:r>
              <a:rPr lang="en-US" altLang="zh-TW" sz="1600" dirty="0"/>
              <a:t>You can also get extra credits by submitting your case study essay</a:t>
            </a:r>
          </a:p>
          <a:p>
            <a:pPr marL="342900" lvl="0" indent="-342900" algn="just">
              <a:buFont typeface="+mj-lt"/>
              <a:buAutoNum type="arabicPeriod"/>
            </a:pPr>
            <a:endParaRPr lang="en-US" altLang="zh-TW" sz="1500" dirty="0"/>
          </a:p>
          <a:p>
            <a:pPr marL="285750" indent="-285750">
              <a:buFont typeface="Arial" panose="020B0604020202020204" pitchFamily="34" charset="0"/>
              <a:buChar char="•"/>
            </a:pPr>
            <a:r>
              <a:rPr lang="en-US" altLang="zh-TW" sz="1400" dirty="0"/>
              <a:t>Entries must be sent by email to </a:t>
            </a:r>
            <a:r>
              <a:rPr lang="en-US" altLang="zh-TW" sz="1400" dirty="0">
                <a:hlinkClick r:id="rId2"/>
              </a:rPr>
              <a:t>talentawards@moldex3d.com</a:t>
            </a:r>
            <a:r>
              <a:rPr lang="en-US" altLang="zh-TW" sz="1400" dirty="0"/>
              <a:t> and received </a:t>
            </a:r>
            <a:r>
              <a:rPr lang="en-US" altLang="zh-TW" sz="1400" b="1" dirty="0"/>
              <a:t>no later than 11:59 p.m. EST, Friday</a:t>
            </a:r>
            <a:r>
              <a:rPr lang="en-US" altLang="zh-TW" sz="1400" b="1"/>
              <a:t>, July 15, </a:t>
            </a:r>
            <a:r>
              <a:rPr lang="en-US" altLang="zh-TW" sz="1400" b="1" dirty="0"/>
              <a:t>2022.</a:t>
            </a:r>
            <a:endParaRPr lang="en-US" altLang="zh-TW" sz="1400" dirty="0"/>
          </a:p>
          <a:p>
            <a:pPr marL="285750" indent="-285750">
              <a:buFont typeface="Arial" panose="020B0604020202020204" pitchFamily="34" charset="0"/>
              <a:buChar char="•"/>
            </a:pPr>
            <a:r>
              <a:rPr lang="en-US" altLang="zh-TW" sz="1400" dirty="0"/>
              <a:t>If your entry is too large for sending as an email attachment, upload it to your Google Drive or other service and provide us with a download link.</a:t>
            </a:r>
          </a:p>
          <a:p>
            <a:pPr marL="285750" indent="-285750">
              <a:buFont typeface="Arial" panose="020B0604020202020204" pitchFamily="34" charset="0"/>
              <a:buChar char="•"/>
            </a:pPr>
            <a:r>
              <a:rPr lang="en-US" altLang="zh-TW" sz="1400" dirty="0"/>
              <a:t>Incomplete entries will not be considered.</a:t>
            </a:r>
          </a:p>
          <a:p>
            <a:pPr marL="285750" indent="-285750">
              <a:buFont typeface="Arial" panose="020B0604020202020204" pitchFamily="34" charset="0"/>
              <a:buChar char="•"/>
            </a:pPr>
            <a:r>
              <a:rPr lang="en-US" altLang="zh-TW" sz="1400" dirty="0"/>
              <a:t>All submissions must use predominantly Moldex3D Solutions and demonstrate the benefits/ values of Moldex3D.</a:t>
            </a:r>
          </a:p>
          <a:p>
            <a:endParaRPr lang="zh-TW" altLang="en-US" dirty="0"/>
          </a:p>
        </p:txBody>
      </p:sp>
    </p:spTree>
    <p:extLst>
      <p:ext uri="{BB962C8B-B14F-4D97-AF65-F5344CB8AC3E}">
        <p14:creationId xmlns:p14="http://schemas.microsoft.com/office/powerpoint/2010/main" val="3251301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15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 of Showing Videos</a:t>
            </a:r>
            <a:endParaRPr lang="zh-TW" altLang="en-US" dirty="0"/>
          </a:p>
        </p:txBody>
      </p:sp>
      <p:sp>
        <p:nvSpPr>
          <p:cNvPr id="3" name="內容版面配置區 2"/>
          <p:cNvSpPr>
            <a:spLocks noGrp="1"/>
          </p:cNvSpPr>
          <p:nvPr>
            <p:ph sz="quarter" idx="16"/>
          </p:nvPr>
        </p:nvSpPr>
        <p:spPr/>
        <p:txBody>
          <a:bodyPr/>
          <a:lstStyle/>
          <a:p>
            <a:r>
              <a:rPr lang="en-US" altLang="zh-TW" dirty="0"/>
              <a:t>You can insert a URL to download the video</a:t>
            </a:r>
          </a:p>
          <a:p>
            <a:r>
              <a:rPr lang="en-US" altLang="zh-TW" dirty="0"/>
              <a:t>Or directly insert an animation</a:t>
            </a:r>
            <a:endParaRPr lang="zh-TW" altLang="en-US" dirty="0"/>
          </a:p>
        </p:txBody>
      </p:sp>
      <p:pic>
        <p:nvPicPr>
          <p:cNvPr id="6" name="Picture 5" descr="Filling_Particle tracer Flow Length_60-100"/>
          <p:cNvPicPr>
            <a:picLocks noChangeAspect="1" noChangeArrowheads="1" noCrop="1"/>
          </p:cNvPicPr>
          <p:nvPr/>
        </p:nvPicPr>
        <p:blipFill>
          <a:blip r:embed="rId2" cstate="print"/>
          <a:srcRect/>
          <a:stretch>
            <a:fillRect/>
          </a:stretch>
        </p:blipFill>
        <p:spPr bwMode="auto">
          <a:xfrm>
            <a:off x="2641599" y="1981200"/>
            <a:ext cx="3527425" cy="2851150"/>
          </a:xfrm>
          <a:prstGeom prst="rect">
            <a:avLst/>
          </a:prstGeom>
          <a:noFill/>
          <a:ln w="9525">
            <a:noFill/>
            <a:miter lim="800000"/>
            <a:headEnd/>
            <a:tailEnd/>
          </a:ln>
        </p:spPr>
      </p:pic>
      <p:sp>
        <p:nvSpPr>
          <p:cNvPr id="7" name="Oval 11"/>
          <p:cNvSpPr>
            <a:spLocks noChangeArrowheads="1"/>
          </p:cNvSpPr>
          <p:nvPr/>
        </p:nvSpPr>
        <p:spPr bwMode="auto">
          <a:xfrm>
            <a:off x="4500562" y="2809704"/>
            <a:ext cx="360363" cy="1368425"/>
          </a:xfrm>
          <a:prstGeom prst="ellipse">
            <a:avLst/>
          </a:prstGeom>
          <a:noFill/>
          <a:ln w="6350" algn="ctr">
            <a:solidFill>
              <a:srgbClr val="FF0000"/>
            </a:solidFill>
            <a:round/>
            <a:headEnd type="none" w="sm" len="sm"/>
            <a:tailEnd type="none" w="sm" len="sm"/>
          </a:ln>
        </p:spPr>
        <p:txBody>
          <a:bodyPr wrap="none" anchor="ctr"/>
          <a:lstStyle/>
          <a:p>
            <a:pPr algn="ctr"/>
            <a:endParaRPr lang="zh-TW" altLang="en-US"/>
          </a:p>
        </p:txBody>
      </p:sp>
      <p:sp>
        <p:nvSpPr>
          <p:cNvPr id="8" name="Line 12"/>
          <p:cNvSpPr>
            <a:spLocks noChangeShapeType="1"/>
          </p:cNvSpPr>
          <p:nvPr/>
        </p:nvSpPr>
        <p:spPr bwMode="auto">
          <a:xfrm flipH="1">
            <a:off x="4189411" y="4178128"/>
            <a:ext cx="431800" cy="863600"/>
          </a:xfrm>
          <a:prstGeom prst="line">
            <a:avLst/>
          </a:prstGeom>
          <a:noFill/>
          <a:ln w="9525">
            <a:solidFill>
              <a:schemeClr val="tx1"/>
            </a:solidFill>
            <a:round/>
            <a:headEnd type="arrow" w="sm" len="sm"/>
            <a:tailEnd type="none" w="med" len="med"/>
          </a:ln>
        </p:spPr>
        <p:txBody>
          <a:bodyPr/>
          <a:lstStyle/>
          <a:p>
            <a:endParaRPr lang="zh-TW" altLang="en-US"/>
          </a:p>
        </p:txBody>
      </p:sp>
      <p:sp>
        <p:nvSpPr>
          <p:cNvPr id="9" name="Text Box 13"/>
          <p:cNvSpPr txBox="1">
            <a:spLocks noChangeArrowheads="1"/>
          </p:cNvSpPr>
          <p:nvPr/>
        </p:nvSpPr>
        <p:spPr bwMode="auto">
          <a:xfrm>
            <a:off x="3740149" y="4994103"/>
            <a:ext cx="971550" cy="336550"/>
          </a:xfrm>
          <a:prstGeom prst="rect">
            <a:avLst/>
          </a:prstGeom>
          <a:noFill/>
          <a:ln w="38100" algn="ctr">
            <a:noFill/>
            <a:miter lim="800000"/>
            <a:headEnd type="none" w="sm" len="sm"/>
            <a:tailEnd type="none" w="sm" len="sm"/>
          </a:ln>
          <a:effectLst>
            <a:prstShdw prst="shdw17" dist="17961" dir="2700000">
              <a:schemeClr val="accent1">
                <a:gamma/>
                <a:shade val="60000"/>
                <a:invGamma/>
              </a:schemeClr>
            </a:prstShdw>
          </a:effectLst>
        </p:spPr>
        <p:txBody>
          <a:bodyPr wrap="none">
            <a:spAutoFit/>
          </a:bodyPr>
          <a:lstStyle/>
          <a:p>
            <a:pPr algn="ctr">
              <a:defRPr/>
            </a:pPr>
            <a:r>
              <a:rPr lang="en-US" altLang="zh-TW" sz="1600" dirty="0">
                <a:latin typeface="+mn-lt"/>
              </a:rPr>
              <a:t>weld line</a:t>
            </a:r>
          </a:p>
        </p:txBody>
      </p:sp>
    </p:spTree>
    <p:extLst>
      <p:ext uri="{BB962C8B-B14F-4D97-AF65-F5344CB8AC3E}">
        <p14:creationId xmlns:p14="http://schemas.microsoft.com/office/powerpoint/2010/main" val="22752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Table of Contents</a:t>
            </a:r>
            <a:endParaRPr lang="zh-TW" altLang="en-US" dirty="0"/>
          </a:p>
        </p:txBody>
      </p:sp>
      <p:sp>
        <p:nvSpPr>
          <p:cNvPr id="7" name="矩形 6"/>
          <p:cNvSpPr/>
          <p:nvPr/>
        </p:nvSpPr>
        <p:spPr>
          <a:xfrm>
            <a:off x="1600201" y="1012086"/>
            <a:ext cx="8153399" cy="805400"/>
          </a:xfrm>
          <a:prstGeom prst="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a:lstStyle/>
          <a:p>
            <a:pPr>
              <a:spcBef>
                <a:spcPts val="0"/>
              </a:spcBef>
            </a:pPr>
            <a:r>
              <a:rPr lang="zh-TW" altLang="en-US" sz="2000" b="1" dirty="0">
                <a:latin typeface="Batang" panose="02030600000101010101" pitchFamily="18" charset="-127"/>
                <a:ea typeface="Batang" panose="02030600000101010101" pitchFamily="18" charset="-127"/>
                <a:cs typeface="Arial" pitchFamily="34" charset="0"/>
              </a:rPr>
              <a:t>│</a:t>
            </a:r>
            <a:r>
              <a:rPr lang="zh-TW" altLang="en-US" sz="1700" b="1" dirty="0">
                <a:latin typeface="+mj-lt"/>
                <a:cs typeface="Arial" pitchFamily="34" charset="0"/>
              </a:rPr>
              <a:t> </a:t>
            </a:r>
            <a:r>
              <a:rPr lang="en-US" altLang="zh-TW" sz="1700" b="1" dirty="0">
                <a:cs typeface="Arial" pitchFamily="34" charset="0"/>
              </a:rPr>
              <a:t>Team Introduction</a:t>
            </a:r>
          </a:p>
          <a:p>
            <a:pPr lvl="1">
              <a:spcBef>
                <a:spcPts val="0"/>
              </a:spcBef>
            </a:pPr>
            <a:r>
              <a:rPr lang="en-US" altLang="zh-TW" sz="1200" dirty="0">
                <a:solidFill>
                  <a:schemeClr val="tx1"/>
                </a:solidFill>
                <a:cs typeface="Arial" pitchFamily="34" charset="0"/>
              </a:rPr>
              <a:t>Team Introduction</a:t>
            </a:r>
            <a:br>
              <a:rPr lang="en-US" altLang="zh-TW" sz="1200" dirty="0">
                <a:solidFill>
                  <a:schemeClr val="tx1"/>
                </a:solidFill>
                <a:cs typeface="Arial" pitchFamily="34" charset="0"/>
              </a:rPr>
            </a:br>
            <a:r>
              <a:rPr lang="en-US" altLang="zh-TW" sz="1200" dirty="0">
                <a:solidFill>
                  <a:schemeClr val="tx1"/>
                </a:solidFill>
                <a:cs typeface="Arial" pitchFamily="34" charset="0"/>
              </a:rPr>
              <a:t>Company/Institution Introduction</a:t>
            </a:r>
            <a:endParaRPr lang="zh-TW" altLang="en-US" sz="1200" dirty="0">
              <a:solidFill>
                <a:schemeClr val="tx1"/>
              </a:solidFill>
            </a:endParaRPr>
          </a:p>
        </p:txBody>
      </p:sp>
      <p:sp>
        <p:nvSpPr>
          <p:cNvPr id="11" name="矩形 10"/>
          <p:cNvSpPr/>
          <p:nvPr/>
        </p:nvSpPr>
        <p:spPr>
          <a:xfrm>
            <a:off x="1600201" y="1969886"/>
            <a:ext cx="8153399" cy="784595"/>
          </a:xfrm>
          <a:prstGeom prst="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a:lstStyle/>
          <a:p>
            <a:pPr>
              <a:spcBef>
                <a:spcPts val="0"/>
              </a:spcBef>
            </a:pPr>
            <a:r>
              <a:rPr lang="zh-TW" altLang="en-US" sz="1600" b="1" dirty="0">
                <a:latin typeface="Batang" panose="02030600000101010101" pitchFamily="18" charset="-127"/>
                <a:ea typeface="Batang" panose="02030600000101010101" pitchFamily="18" charset="-127"/>
                <a:cs typeface="Arial" pitchFamily="34" charset="0"/>
              </a:rPr>
              <a:t>│ </a:t>
            </a:r>
            <a:r>
              <a:rPr lang="en-US" altLang="zh-TW" sz="1700" b="1" dirty="0">
                <a:cs typeface="Arial" pitchFamily="34" charset="0"/>
              </a:rPr>
              <a:t>Project Introduction</a:t>
            </a:r>
          </a:p>
          <a:p>
            <a:pPr lvl="1">
              <a:spcBef>
                <a:spcPts val="0"/>
              </a:spcBef>
            </a:pPr>
            <a:r>
              <a:rPr lang="en-US" altLang="zh-TW" sz="1200" dirty="0">
                <a:solidFill>
                  <a:schemeClr val="tx1"/>
                </a:solidFill>
                <a:cs typeface="Arial" pitchFamily="34" charset="0"/>
              </a:rPr>
              <a:t>Project Background</a:t>
            </a:r>
          </a:p>
          <a:p>
            <a:pPr lvl="1">
              <a:spcBef>
                <a:spcPts val="0"/>
              </a:spcBef>
            </a:pPr>
            <a:r>
              <a:rPr lang="en-US" altLang="zh-TW" sz="1200" dirty="0">
                <a:solidFill>
                  <a:schemeClr val="tx1"/>
                </a:solidFill>
                <a:cs typeface="Arial" pitchFamily="34" charset="0"/>
              </a:rPr>
              <a:t>Project Objective</a:t>
            </a:r>
          </a:p>
        </p:txBody>
      </p:sp>
      <p:sp>
        <p:nvSpPr>
          <p:cNvPr id="13" name="矩形 12"/>
          <p:cNvSpPr/>
          <p:nvPr/>
        </p:nvSpPr>
        <p:spPr>
          <a:xfrm>
            <a:off x="1600201" y="2906881"/>
            <a:ext cx="8153399" cy="1436519"/>
          </a:xfrm>
          <a:prstGeom prst="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a:lstStyle/>
          <a:p>
            <a:pPr>
              <a:spcBef>
                <a:spcPts val="0"/>
              </a:spcBef>
            </a:pPr>
            <a:r>
              <a:rPr lang="zh-TW" altLang="en-US" sz="1600" b="1" dirty="0">
                <a:latin typeface="Batang" panose="02030600000101010101" pitchFamily="18" charset="-127"/>
                <a:ea typeface="Batang" panose="02030600000101010101" pitchFamily="18" charset="-127"/>
                <a:cs typeface="Arial" pitchFamily="34" charset="0"/>
              </a:rPr>
              <a:t>│ </a:t>
            </a:r>
            <a:r>
              <a:rPr lang="en-US" altLang="zh-TW" sz="1700" b="1" dirty="0">
                <a:cs typeface="Arial" pitchFamily="34" charset="0"/>
              </a:rPr>
              <a:t>Product Introduction</a:t>
            </a:r>
          </a:p>
          <a:p>
            <a:pPr marL="457200" lvl="3">
              <a:spcBef>
                <a:spcPts val="0"/>
              </a:spcBef>
            </a:pPr>
            <a:r>
              <a:rPr lang="en-US" altLang="zh-TW" sz="1200" dirty="0">
                <a:solidFill>
                  <a:schemeClr val="tx1"/>
                </a:solidFill>
                <a:cs typeface="Arial" pitchFamily="34" charset="0"/>
              </a:rPr>
              <a:t>Product Development Process</a:t>
            </a:r>
          </a:p>
          <a:p>
            <a:pPr marL="457200" lvl="3">
              <a:spcBef>
                <a:spcPts val="0"/>
              </a:spcBef>
            </a:pPr>
            <a:r>
              <a:rPr lang="en-US" altLang="zh-TW" sz="1200" dirty="0">
                <a:solidFill>
                  <a:schemeClr val="tx1"/>
                </a:solidFill>
                <a:cs typeface="Arial" pitchFamily="34" charset="0"/>
              </a:rPr>
              <a:t>Part</a:t>
            </a:r>
          </a:p>
          <a:p>
            <a:pPr marL="457200" lvl="3">
              <a:spcBef>
                <a:spcPts val="0"/>
              </a:spcBef>
            </a:pPr>
            <a:r>
              <a:rPr lang="en-US" altLang="zh-TW" sz="1200" dirty="0">
                <a:solidFill>
                  <a:schemeClr val="tx1"/>
                </a:solidFill>
                <a:cs typeface="Arial" pitchFamily="34" charset="0"/>
              </a:rPr>
              <a:t>Material</a:t>
            </a:r>
            <a:br>
              <a:rPr lang="en-US" altLang="zh-TW" sz="1200" dirty="0">
                <a:solidFill>
                  <a:schemeClr val="tx1"/>
                </a:solidFill>
                <a:cs typeface="Arial" pitchFamily="34" charset="0"/>
              </a:rPr>
            </a:br>
            <a:r>
              <a:rPr lang="en-US" altLang="zh-TW" sz="1200" dirty="0">
                <a:solidFill>
                  <a:schemeClr val="tx1"/>
                </a:solidFill>
                <a:cs typeface="Arial" pitchFamily="34" charset="0"/>
              </a:rPr>
              <a:t>Process Conditions</a:t>
            </a:r>
          </a:p>
          <a:p>
            <a:pPr marL="457200" lvl="3">
              <a:spcBef>
                <a:spcPts val="0"/>
              </a:spcBef>
            </a:pPr>
            <a:r>
              <a:rPr lang="en-US" altLang="zh-TW" sz="1200" dirty="0">
                <a:solidFill>
                  <a:schemeClr val="tx1"/>
                </a:solidFill>
                <a:cs typeface="Arial" pitchFamily="34" charset="0"/>
              </a:rPr>
              <a:t>Runner Layouts</a:t>
            </a:r>
          </a:p>
          <a:p>
            <a:pPr marL="457200" lvl="3">
              <a:spcBef>
                <a:spcPts val="0"/>
              </a:spcBef>
            </a:pPr>
            <a:r>
              <a:rPr lang="en-US" altLang="zh-TW" sz="1200" dirty="0">
                <a:solidFill>
                  <a:schemeClr val="tx1"/>
                </a:solidFill>
                <a:cs typeface="Arial" pitchFamily="34" charset="0"/>
              </a:rPr>
              <a:t>Cooling Layouts</a:t>
            </a:r>
            <a:endParaRPr lang="en-US" altLang="zh-TW" sz="1500" dirty="0">
              <a:solidFill>
                <a:schemeClr val="tx1"/>
              </a:solidFill>
              <a:cs typeface="Arial" pitchFamily="34" charset="0"/>
            </a:endParaRPr>
          </a:p>
        </p:txBody>
      </p:sp>
      <p:sp>
        <p:nvSpPr>
          <p:cNvPr id="15" name="矩形 14"/>
          <p:cNvSpPr/>
          <p:nvPr/>
        </p:nvSpPr>
        <p:spPr>
          <a:xfrm>
            <a:off x="1608440" y="4495800"/>
            <a:ext cx="8145160" cy="792996"/>
          </a:xfrm>
          <a:prstGeom prst="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a:lstStyle/>
          <a:p>
            <a:r>
              <a:rPr lang="zh-TW" altLang="en-US" sz="1600" b="1" dirty="0">
                <a:latin typeface="Batang" panose="02030600000101010101" pitchFamily="18" charset="-127"/>
                <a:ea typeface="Batang" panose="02030600000101010101" pitchFamily="18" charset="-127"/>
                <a:cs typeface="Arial" pitchFamily="34" charset="0"/>
              </a:rPr>
              <a:t>│ </a:t>
            </a:r>
            <a:r>
              <a:rPr lang="en-US" altLang="zh-TW" sz="1700" b="1" dirty="0">
                <a:cs typeface="Arial" pitchFamily="34" charset="0"/>
              </a:rPr>
              <a:t>Simulation Analysis</a:t>
            </a:r>
          </a:p>
          <a:p>
            <a:pPr lvl="1">
              <a:lnSpc>
                <a:spcPct val="90000"/>
              </a:lnSpc>
              <a:spcBef>
                <a:spcPct val="20000"/>
              </a:spcBef>
            </a:pPr>
            <a:r>
              <a:rPr lang="en-US" altLang="zh-CN" sz="1200" dirty="0">
                <a:solidFill>
                  <a:schemeClr val="tx1"/>
                </a:solidFill>
                <a:cs typeface="Arial" pitchFamily="34" charset="0"/>
                <a:sym typeface="Arial" pitchFamily="34" charset="0"/>
              </a:rPr>
              <a:t>Analysis Approach</a:t>
            </a:r>
          </a:p>
          <a:p>
            <a:pPr lvl="1"/>
            <a:r>
              <a:rPr lang="en-US" altLang="zh-TW" sz="1200" dirty="0">
                <a:solidFill>
                  <a:schemeClr val="tx1"/>
                </a:solidFill>
                <a:cs typeface="Arial" pitchFamily="34" charset="0"/>
              </a:rPr>
              <a:t>Analysis Results</a:t>
            </a:r>
          </a:p>
        </p:txBody>
      </p:sp>
      <p:sp>
        <p:nvSpPr>
          <p:cNvPr id="16" name="矩形 15"/>
          <p:cNvSpPr/>
          <p:nvPr/>
        </p:nvSpPr>
        <p:spPr>
          <a:xfrm>
            <a:off x="1608438" y="5410200"/>
            <a:ext cx="8145159" cy="782638"/>
          </a:xfrm>
          <a:prstGeom prst="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a:lstStyle/>
          <a:p>
            <a:r>
              <a:rPr lang="zh-TW" altLang="en-US" sz="1600" b="1" dirty="0">
                <a:latin typeface="Batang" panose="02030600000101010101" pitchFamily="18" charset="-127"/>
                <a:ea typeface="Batang" panose="02030600000101010101" pitchFamily="18" charset="-127"/>
                <a:cs typeface="Arial" pitchFamily="34" charset="0"/>
              </a:rPr>
              <a:t>│ </a:t>
            </a:r>
            <a:r>
              <a:rPr lang="en-US" altLang="zh-TW" sz="1700" b="1" dirty="0">
                <a:cs typeface="Arial" pitchFamily="34" charset="0"/>
              </a:rPr>
              <a:t>Results and Future Work</a:t>
            </a:r>
          </a:p>
          <a:p>
            <a:pPr marL="457200" lvl="2"/>
            <a:r>
              <a:rPr lang="en-US" altLang="zh-TW" sz="1200" dirty="0">
                <a:solidFill>
                  <a:schemeClr val="tx1"/>
                </a:solidFill>
                <a:cs typeface="Arial" pitchFamily="34" charset="0"/>
              </a:rPr>
              <a:t>Conclusions</a:t>
            </a:r>
          </a:p>
          <a:p>
            <a:pPr marL="457200" lvl="2"/>
            <a:r>
              <a:rPr lang="en-US" altLang="zh-TW" sz="1200" dirty="0">
                <a:solidFill>
                  <a:schemeClr val="tx1"/>
                </a:solidFill>
                <a:cs typeface="Arial" pitchFamily="34" charset="0"/>
              </a:rPr>
              <a:t>Future Application and Development</a:t>
            </a:r>
            <a:endParaRPr lang="zh-TW" altLang="en-US" sz="1200" dirty="0">
              <a:solidFill>
                <a:schemeClr val="tx1"/>
              </a:solidFill>
              <a:cs typeface="Arial" pitchFamily="34" charset="0"/>
            </a:endParaRPr>
          </a:p>
        </p:txBody>
      </p:sp>
    </p:spTree>
    <p:extLst>
      <p:ext uri="{BB962C8B-B14F-4D97-AF65-F5344CB8AC3E}">
        <p14:creationId xmlns:p14="http://schemas.microsoft.com/office/powerpoint/2010/main" val="208336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spcBef>
                <a:spcPts val="0"/>
              </a:spcBef>
            </a:pPr>
            <a:r>
              <a:rPr lang="en-US" altLang="zh-TW" sz="3200" dirty="0">
                <a:cs typeface="Arial" pitchFamily="34" charset="0"/>
              </a:rPr>
              <a:t>Team Introduction</a:t>
            </a:r>
          </a:p>
        </p:txBody>
      </p:sp>
      <p:sp>
        <p:nvSpPr>
          <p:cNvPr id="2" name="文字版面配置區 1">
            <a:extLst>
              <a:ext uri="{FF2B5EF4-FFF2-40B4-BE49-F238E27FC236}">
                <a16:creationId xmlns:a16="http://schemas.microsoft.com/office/drawing/2014/main" id="{D3055E60-4670-4091-9794-B4EC10FAE97E}"/>
              </a:ext>
            </a:extLst>
          </p:cNvPr>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232845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Tell Us a Bit about Yourself (Your Team)</a:t>
            </a:r>
            <a:endParaRPr lang="zh-TW" altLang="en-US" dirty="0"/>
          </a:p>
        </p:txBody>
      </p:sp>
      <p:sp>
        <p:nvSpPr>
          <p:cNvPr id="3" name="內容版面配置區 2"/>
          <p:cNvSpPr>
            <a:spLocks noGrp="1"/>
          </p:cNvSpPr>
          <p:nvPr>
            <p:ph sz="quarter" idx="16"/>
          </p:nvPr>
        </p:nvSpPr>
        <p:spPr/>
        <p:txBody>
          <a:bodyPr/>
          <a:lstStyle/>
          <a:p>
            <a:r>
              <a:rPr lang="en-US" altLang="zh-TW" sz="1600" dirty="0"/>
              <a:t>Name:</a:t>
            </a:r>
            <a:br>
              <a:rPr lang="en-US" altLang="zh-TW" sz="1600" dirty="0"/>
            </a:br>
            <a:endParaRPr lang="en-US" altLang="zh-TW" sz="1600" dirty="0"/>
          </a:p>
          <a:p>
            <a:r>
              <a:rPr lang="en-US" altLang="zh-TW" sz="1600" dirty="0"/>
              <a:t>Job Title:</a:t>
            </a:r>
            <a:br>
              <a:rPr lang="en-US" altLang="zh-TW" sz="1600" dirty="0"/>
            </a:br>
            <a:endParaRPr lang="en-US" altLang="zh-TW" sz="1600" dirty="0"/>
          </a:p>
          <a:p>
            <a:r>
              <a:rPr lang="en-US" altLang="zh-TW" sz="1600" dirty="0"/>
              <a:t>Department: </a:t>
            </a:r>
            <a:br>
              <a:rPr lang="en-US" altLang="zh-TW" sz="1600" dirty="0"/>
            </a:br>
            <a:endParaRPr lang="en-US" altLang="zh-TW" sz="1600" dirty="0"/>
          </a:p>
          <a:p>
            <a:r>
              <a:rPr lang="en-US" altLang="zh-TW" sz="1600" dirty="0"/>
              <a:t>Job Responsibilities:</a:t>
            </a:r>
            <a:br>
              <a:rPr lang="en-US" altLang="zh-TW" sz="1600" dirty="0"/>
            </a:br>
            <a:endParaRPr lang="en-US" altLang="zh-TW" sz="1600" dirty="0"/>
          </a:p>
          <a:p>
            <a:r>
              <a:rPr lang="en-US" altLang="zh-TW" sz="1600" dirty="0"/>
              <a:t>“Realizing My Smart Designs” Declaration:</a:t>
            </a:r>
          </a:p>
          <a:p>
            <a:pPr marL="457200" lvl="1" indent="0">
              <a:buNone/>
            </a:pPr>
            <a:endParaRPr lang="en-US" altLang="zh-TW" sz="1400" dirty="0"/>
          </a:p>
          <a:p>
            <a:pPr lvl="1"/>
            <a:endParaRPr lang="en-US" altLang="zh-TW" sz="1400" dirty="0"/>
          </a:p>
          <a:p>
            <a:endParaRPr lang="en-US" altLang="zh-TW" dirty="0"/>
          </a:p>
          <a:p>
            <a:endParaRPr lang="zh-TW" altLang="en-US" dirty="0"/>
          </a:p>
        </p:txBody>
      </p:sp>
      <p:pic>
        <p:nvPicPr>
          <p:cNvPr id="4" name="內容版面配置區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727402" y="1053248"/>
            <a:ext cx="3415551" cy="4509352"/>
          </a:xfrm>
          <a:prstGeom prst="rect">
            <a:avLst/>
          </a:prstGeom>
          <a:noFill/>
          <a:ln w="9525">
            <a:noFill/>
            <a:miter lim="800000"/>
            <a:headEnd/>
            <a:tailEnd/>
          </a:ln>
        </p:spPr>
      </p:pic>
      <p:sp>
        <p:nvSpPr>
          <p:cNvPr id="8" name="文字方塊 7"/>
          <p:cNvSpPr txBox="1"/>
          <p:nvPr/>
        </p:nvSpPr>
        <p:spPr>
          <a:xfrm>
            <a:off x="6796876" y="5575724"/>
            <a:ext cx="3276600" cy="369332"/>
          </a:xfrm>
          <a:prstGeom prst="rect">
            <a:avLst/>
          </a:prstGeom>
          <a:noFill/>
        </p:spPr>
        <p:txBody>
          <a:bodyPr wrap="square" rtlCol="0">
            <a:spAutoFit/>
          </a:bodyPr>
          <a:lstStyle/>
          <a:p>
            <a:r>
              <a:rPr lang="en-US" altLang="zh-TW" dirty="0"/>
              <a:t>Pictures of you or your team</a:t>
            </a:r>
            <a:endParaRPr lang="zh-TW" altLang="en-US" dirty="0"/>
          </a:p>
        </p:txBody>
      </p:sp>
    </p:spTree>
    <p:extLst>
      <p:ext uri="{BB962C8B-B14F-4D97-AF65-F5344CB8AC3E}">
        <p14:creationId xmlns:p14="http://schemas.microsoft.com/office/powerpoint/2010/main" val="1576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Tell Us about Where You Work (or Study)</a:t>
            </a:r>
            <a:endParaRPr lang="zh-TW" altLang="en-US" dirty="0"/>
          </a:p>
        </p:txBody>
      </p:sp>
      <p:sp>
        <p:nvSpPr>
          <p:cNvPr id="3" name="內容版面配置區 2"/>
          <p:cNvSpPr>
            <a:spLocks noGrp="1"/>
          </p:cNvSpPr>
          <p:nvPr>
            <p:ph sz="quarter" idx="16"/>
          </p:nvPr>
        </p:nvSpPr>
        <p:spPr/>
        <p:txBody>
          <a:bodyPr/>
          <a:lstStyle/>
          <a:p>
            <a:r>
              <a:rPr lang="en-US" altLang="zh-TW" dirty="0">
                <a:latin typeface="+mn-lt"/>
                <a:ea typeface="Segoe UI" panose="020B0502040204020203" pitchFamily="34" charset="0"/>
                <a:cs typeface="Segoe UI" panose="020B0502040204020203" pitchFamily="34" charset="0"/>
              </a:rPr>
              <a:t>Organization Name</a:t>
            </a:r>
          </a:p>
          <a:p>
            <a:pPr marL="457200" lvl="1" indent="0">
              <a:buNone/>
            </a:pPr>
            <a:endParaRPr lang="en-US" altLang="zh-TW" dirty="0">
              <a:latin typeface="+mn-lt"/>
            </a:endParaRPr>
          </a:p>
          <a:p>
            <a:r>
              <a:rPr lang="en-US" altLang="zh-TW" dirty="0">
                <a:latin typeface="+mn-lt"/>
                <a:ea typeface="Segoe UI" panose="020B0502040204020203" pitchFamily="34" charset="0"/>
                <a:cs typeface="Segoe UI" panose="020B0502040204020203" pitchFamily="34" charset="0"/>
              </a:rPr>
              <a:t>Organization Description</a:t>
            </a:r>
          </a:p>
          <a:p>
            <a:pPr marL="457200" lvl="1" indent="0">
              <a:buNone/>
            </a:pPr>
            <a:endParaRPr lang="zh-TW" altLang="en-US" dirty="0">
              <a:solidFill>
                <a:srgbClr val="FF0000"/>
              </a:solidFill>
              <a:latin typeface="+mn-lt"/>
              <a:cs typeface="Segoe UI" panose="020B0502040204020203" pitchFamily="34" charset="0"/>
            </a:endParaRPr>
          </a:p>
        </p:txBody>
      </p:sp>
      <p:sp>
        <p:nvSpPr>
          <p:cNvPr id="4" name="文字方塊 3"/>
          <p:cNvSpPr txBox="1"/>
          <p:nvPr/>
        </p:nvSpPr>
        <p:spPr>
          <a:xfrm>
            <a:off x="6037148" y="2854322"/>
            <a:ext cx="2728555" cy="381000"/>
          </a:xfrm>
          <a:prstGeom prst="rect">
            <a:avLst/>
          </a:prstGeom>
          <a:noFill/>
        </p:spPr>
        <p:txBody>
          <a:bodyPr wrap="square" rtlCol="0">
            <a:spAutoFit/>
          </a:bodyPr>
          <a:lstStyle/>
          <a:p>
            <a:r>
              <a:rPr lang="en-US" altLang="zh-TW" dirty="0"/>
              <a:t>Organization Logo</a:t>
            </a:r>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147" y="890026"/>
            <a:ext cx="1992532" cy="1925506"/>
          </a:xfrm>
          <a:prstGeom prst="rect">
            <a:avLst/>
          </a:prstGeom>
        </p:spPr>
      </p:pic>
      <p:pic>
        <p:nvPicPr>
          <p:cNvPr id="6" name="內容版面配置區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054393" y="900323"/>
            <a:ext cx="2586986" cy="3415448"/>
          </a:xfrm>
          <a:prstGeom prst="rect">
            <a:avLst/>
          </a:prstGeom>
          <a:noFill/>
          <a:ln w="9525">
            <a:noFill/>
            <a:miter lim="800000"/>
            <a:headEnd/>
            <a:tailEnd/>
          </a:ln>
        </p:spPr>
      </p:pic>
      <p:sp>
        <p:nvSpPr>
          <p:cNvPr id="7" name="文字方塊 6"/>
          <p:cNvSpPr txBox="1"/>
          <p:nvPr/>
        </p:nvSpPr>
        <p:spPr>
          <a:xfrm>
            <a:off x="8107011" y="4328129"/>
            <a:ext cx="2481750" cy="646331"/>
          </a:xfrm>
          <a:prstGeom prst="rect">
            <a:avLst/>
          </a:prstGeom>
          <a:noFill/>
        </p:spPr>
        <p:txBody>
          <a:bodyPr wrap="square" rtlCol="0">
            <a:spAutoFit/>
          </a:bodyPr>
          <a:lstStyle/>
          <a:p>
            <a:r>
              <a:rPr lang="en-US" altLang="zh-TW" dirty="0"/>
              <a:t>Pictures of organization</a:t>
            </a:r>
            <a:endParaRPr lang="zh-TW" altLang="en-US" dirty="0"/>
          </a:p>
        </p:txBody>
      </p:sp>
    </p:spTree>
    <p:extLst>
      <p:ext uri="{BB962C8B-B14F-4D97-AF65-F5344CB8AC3E}">
        <p14:creationId xmlns:p14="http://schemas.microsoft.com/office/powerpoint/2010/main" val="123524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z="3200" dirty="0">
                <a:cs typeface="Arial" pitchFamily="34" charset="0"/>
              </a:rPr>
              <a:t>Project Introduction</a:t>
            </a:r>
            <a:endParaRPr lang="zh-TW" altLang="en-US" dirty="0"/>
          </a:p>
        </p:txBody>
      </p:sp>
      <p:sp>
        <p:nvSpPr>
          <p:cNvPr id="2" name="文字版面配置區 1">
            <a:extLst>
              <a:ext uri="{FF2B5EF4-FFF2-40B4-BE49-F238E27FC236}">
                <a16:creationId xmlns:a16="http://schemas.microsoft.com/office/drawing/2014/main" id="{EEFE1E1E-C886-4F91-8FBA-F4DB33870A35}"/>
              </a:ext>
            </a:extLst>
          </p:cNvPr>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1030068274"/>
      </p:ext>
    </p:extLst>
  </p:cSld>
  <p:clrMapOvr>
    <a:masterClrMapping/>
  </p:clrMapOvr>
</p:sld>
</file>

<file path=ppt/theme/theme1.xml><?xml version="1.0" encoding="utf-8"?>
<a:theme xmlns:a="http://schemas.openxmlformats.org/drawingml/2006/main" name="封面">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內頁">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章節">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封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CTS_RD_PPT_F01_RDPowerpoint</Template>
  <TotalTime>541555</TotalTime>
  <Words>744</Words>
  <Application>Microsoft Office PowerPoint</Application>
  <PresentationFormat>寬螢幕</PresentationFormat>
  <Paragraphs>151</Paragraphs>
  <Slides>31</Slides>
  <Notes>9</Notes>
  <HiddenSlides>0</HiddenSlides>
  <MMClips>0</MMClips>
  <ScaleCrop>false</ScaleCrop>
  <HeadingPairs>
    <vt:vector size="6" baseType="variant">
      <vt:variant>
        <vt:lpstr>使用字型</vt:lpstr>
      </vt:variant>
      <vt:variant>
        <vt:i4>5</vt:i4>
      </vt:variant>
      <vt:variant>
        <vt:lpstr>佈景主題</vt:lpstr>
      </vt:variant>
      <vt:variant>
        <vt:i4>4</vt:i4>
      </vt:variant>
      <vt:variant>
        <vt:lpstr>投影片標題</vt:lpstr>
      </vt:variant>
      <vt:variant>
        <vt:i4>31</vt:i4>
      </vt:variant>
    </vt:vector>
  </HeadingPairs>
  <TitlesOfParts>
    <vt:vector size="40" baseType="lpstr">
      <vt:lpstr>Batang</vt:lpstr>
      <vt:lpstr>微軟正黑體</vt:lpstr>
      <vt:lpstr>Arial</vt:lpstr>
      <vt:lpstr>Calibri</vt:lpstr>
      <vt:lpstr>Calibri Light</vt:lpstr>
      <vt:lpstr>封面</vt:lpstr>
      <vt:lpstr>內頁</vt:lpstr>
      <vt:lpstr>章節</vt:lpstr>
      <vt:lpstr>封底</vt:lpstr>
      <vt:lpstr>&lt;Entrant’s Name&gt;</vt:lpstr>
      <vt:lpstr>Example of Showing Images</vt:lpstr>
      <vt:lpstr>Example of Showing Images</vt:lpstr>
      <vt:lpstr>Example of Showing Videos</vt:lpstr>
      <vt:lpstr>Table of Contents</vt:lpstr>
      <vt:lpstr>Team Introduction</vt:lpstr>
      <vt:lpstr>Tell Us a Bit about Yourself (Your Team)</vt:lpstr>
      <vt:lpstr>Tell Us about Where You Work (or Study)</vt:lpstr>
      <vt:lpstr>Project Introduction</vt:lpstr>
      <vt:lpstr>Project Background</vt:lpstr>
      <vt:lpstr>Challenges and Solutions</vt:lpstr>
      <vt:lpstr>Project Objective</vt:lpstr>
      <vt:lpstr>Part</vt:lpstr>
      <vt:lpstr>Product Development Process</vt:lpstr>
      <vt:lpstr>Part</vt:lpstr>
      <vt:lpstr>Material Details</vt:lpstr>
      <vt:lpstr>Process Conditions</vt:lpstr>
      <vt:lpstr>Runner System Design</vt:lpstr>
      <vt:lpstr>Cooling System Design/Mold Design</vt:lpstr>
      <vt:lpstr>Analysis Results</vt:lpstr>
      <vt:lpstr>Analysis Approach</vt:lpstr>
      <vt:lpstr>Original Design Analysis Result</vt:lpstr>
      <vt:lpstr>Revised Design Analysis Result</vt:lpstr>
      <vt:lpstr>Comparison Between Original Design and Revised Design</vt:lpstr>
      <vt:lpstr>Validation on Simulation Results</vt:lpstr>
      <vt:lpstr>Results and Future Work</vt:lpstr>
      <vt:lpstr>Conclusion</vt:lpstr>
      <vt:lpstr>Benefits and Values of Moldex3D</vt:lpstr>
      <vt:lpstr>Future Plan</vt:lpstr>
      <vt:lpstr>Entry Requirements</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Samhsieh</dc:creator>
  <cp:lastModifiedBy>Wenny Tsai</cp:lastModifiedBy>
  <cp:revision>3346</cp:revision>
  <dcterms:created xsi:type="dcterms:W3CDTF">2016-03-24T14:12:41Z</dcterms:created>
  <dcterms:modified xsi:type="dcterms:W3CDTF">2021-11-02T07:07:20Z</dcterms:modified>
</cp:coreProperties>
</file>