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96" r:id="rId2"/>
    <p:sldMasterId id="2147483703" r:id="rId3"/>
    <p:sldMasterId id="2147483710" r:id="rId4"/>
    <p:sldMasterId id="2147483712" r:id="rId5"/>
  </p:sldMasterIdLst>
  <p:notesMasterIdLst>
    <p:notesMasterId r:id="rId37"/>
  </p:notesMasterIdLst>
  <p:handoutMasterIdLst>
    <p:handoutMasterId r:id="rId38"/>
  </p:handoutMasterIdLst>
  <p:sldIdLst>
    <p:sldId id="423" r:id="rId6"/>
    <p:sldId id="416" r:id="rId7"/>
    <p:sldId id="417" r:id="rId8"/>
    <p:sldId id="418" r:id="rId9"/>
    <p:sldId id="392" r:id="rId10"/>
    <p:sldId id="359" r:id="rId11"/>
    <p:sldId id="317" r:id="rId12"/>
    <p:sldId id="322" r:id="rId13"/>
    <p:sldId id="393" r:id="rId14"/>
    <p:sldId id="397" r:id="rId15"/>
    <p:sldId id="420" r:id="rId16"/>
    <p:sldId id="398" r:id="rId17"/>
    <p:sldId id="399" r:id="rId18"/>
    <p:sldId id="400" r:id="rId19"/>
    <p:sldId id="401" r:id="rId20"/>
    <p:sldId id="404" r:id="rId21"/>
    <p:sldId id="405" r:id="rId22"/>
    <p:sldId id="402" r:id="rId23"/>
    <p:sldId id="403" r:id="rId24"/>
    <p:sldId id="406" r:id="rId25"/>
    <p:sldId id="407" r:id="rId26"/>
    <p:sldId id="408" r:id="rId27"/>
    <p:sldId id="409" r:id="rId28"/>
    <p:sldId id="410" r:id="rId29"/>
    <p:sldId id="411" r:id="rId30"/>
    <p:sldId id="412" r:id="rId31"/>
    <p:sldId id="413" r:id="rId32"/>
    <p:sldId id="414" r:id="rId33"/>
    <p:sldId id="415" r:id="rId34"/>
    <p:sldId id="422" r:id="rId35"/>
    <p:sldId id="424" r:id="rId36"/>
  </p:sldIdLst>
  <p:sldSz cx="12192000" cy="6858000"/>
  <p:notesSz cx="6858000" cy="9144000"/>
  <p:defaultTextStyle>
    <a:defPPr>
      <a:defRPr lang="en-US"/>
    </a:defPPr>
    <a:lvl1pPr algn="l" defTabSz="457200" rtl="0" fontAlgn="base">
      <a:spcBef>
        <a:spcPct val="0"/>
      </a:spcBef>
      <a:spcAft>
        <a:spcPct val="0"/>
      </a:spcAft>
      <a:defRPr kumimoji="1" kern="1200">
        <a:solidFill>
          <a:schemeClr val="tx1"/>
        </a:solidFill>
        <a:latin typeface="Arial" charset="0"/>
        <a:ea typeface="新細明體" charset="-120"/>
        <a:cs typeface="+mn-cs"/>
      </a:defRPr>
    </a:lvl1pPr>
    <a:lvl2pPr marL="457200" algn="l" defTabSz="457200" rtl="0" fontAlgn="base">
      <a:spcBef>
        <a:spcPct val="0"/>
      </a:spcBef>
      <a:spcAft>
        <a:spcPct val="0"/>
      </a:spcAft>
      <a:defRPr kumimoji="1" kern="1200">
        <a:solidFill>
          <a:schemeClr val="tx1"/>
        </a:solidFill>
        <a:latin typeface="Arial" charset="0"/>
        <a:ea typeface="新細明體" charset="-120"/>
        <a:cs typeface="+mn-cs"/>
      </a:defRPr>
    </a:lvl2pPr>
    <a:lvl3pPr marL="914400" algn="l" defTabSz="457200" rtl="0" fontAlgn="base">
      <a:spcBef>
        <a:spcPct val="0"/>
      </a:spcBef>
      <a:spcAft>
        <a:spcPct val="0"/>
      </a:spcAft>
      <a:defRPr kumimoji="1" kern="1200">
        <a:solidFill>
          <a:schemeClr val="tx1"/>
        </a:solidFill>
        <a:latin typeface="Arial" charset="0"/>
        <a:ea typeface="新細明體" charset="-120"/>
        <a:cs typeface="+mn-cs"/>
      </a:defRPr>
    </a:lvl3pPr>
    <a:lvl4pPr marL="1371600" algn="l" defTabSz="457200" rtl="0" fontAlgn="base">
      <a:spcBef>
        <a:spcPct val="0"/>
      </a:spcBef>
      <a:spcAft>
        <a:spcPct val="0"/>
      </a:spcAft>
      <a:defRPr kumimoji="1" kern="1200">
        <a:solidFill>
          <a:schemeClr val="tx1"/>
        </a:solidFill>
        <a:latin typeface="Arial" charset="0"/>
        <a:ea typeface="新細明體" charset="-120"/>
        <a:cs typeface="+mn-cs"/>
      </a:defRPr>
    </a:lvl4pPr>
    <a:lvl5pPr marL="1828800" algn="l" defTabSz="457200"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38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2FE"/>
    <a:srgbClr val="F2F2F2"/>
    <a:srgbClr val="205788"/>
    <a:srgbClr val="008080"/>
    <a:srgbClr val="CC66FF"/>
    <a:srgbClr val="006600"/>
    <a:srgbClr val="F08501"/>
    <a:srgbClr val="C42B05"/>
    <a:srgbClr val="C32B07"/>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0" autoAdjust="0"/>
    <p:restoredTop sz="95283" autoAdjust="0"/>
  </p:normalViewPr>
  <p:slideViewPr>
    <p:cSldViewPr snapToObjects="1">
      <p:cViewPr varScale="1">
        <p:scale>
          <a:sx n="84" d="100"/>
          <a:sy n="84" d="100"/>
        </p:scale>
        <p:origin x="96" y="726"/>
      </p:cViewPr>
      <p:guideLst>
        <p:guide orient="horz" pos="2160"/>
        <p:guide pos="3840"/>
        <p:guide orient="horz" pos="2387"/>
      </p:guideLst>
    </p:cSldViewPr>
  </p:slideViewPr>
  <p:notesTextViewPr>
    <p:cViewPr>
      <p:scale>
        <a:sx n="75" d="100"/>
        <a:sy n="75" d="100"/>
      </p:scale>
      <p:origin x="0" y="0"/>
    </p:cViewPr>
  </p:notesTextViewPr>
  <p:sorterViewPr>
    <p:cViewPr varScale="1">
      <p:scale>
        <a:sx n="100" d="100"/>
        <a:sy n="100" d="100"/>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34" charset="-128"/>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DF070777-EF2C-41A2-A183-40F3EF1D3553}" type="datetime1">
              <a:rPr lang="zh-TW" altLang="en-US"/>
              <a:pPr>
                <a:defRPr/>
              </a:pPr>
              <a:t>2021/11/2</a:t>
            </a:fld>
            <a:endParaRPr lang="en-US" altLang="zh-TW"/>
          </a:p>
        </p:txBody>
      </p:sp>
      <p:sp>
        <p:nvSpPr>
          <p:cNvPr id="4" name="頁尾版面配置區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34" charset="-128"/>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34" charset="-128"/>
              </a:defRPr>
            </a:lvl1pPr>
          </a:lstStyle>
          <a:p>
            <a:pPr>
              <a:defRPr/>
            </a:pPr>
            <a:fld id="{ECD94F74-A042-48BF-92B3-CDF32C77FD18}" type="slidenum">
              <a:rPr lang="zh-TW" altLang="en-US"/>
              <a:pPr>
                <a:defRPr/>
              </a:pPr>
              <a:t>‹#›</a:t>
            </a:fld>
            <a:endParaRPr lang="en-US" altLang="zh-TW"/>
          </a:p>
        </p:txBody>
      </p:sp>
    </p:spTree>
    <p:extLst>
      <p:ext uri="{BB962C8B-B14F-4D97-AF65-F5344CB8AC3E}">
        <p14:creationId xmlns:p14="http://schemas.microsoft.com/office/powerpoint/2010/main" val="3946581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a:ea typeface="ＭＳ Ｐゴシック" pitchFamily="34" charset="-128"/>
              </a:defRPr>
            </a:lvl1pPr>
          </a:lstStyle>
          <a:p>
            <a:pPr>
              <a:defRPr/>
            </a:pPr>
            <a:endParaRPr lang="zh-TW" altLang="zh-TW"/>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ea typeface="ＭＳ Ｐゴシック" pitchFamily="34" charset="-128"/>
              </a:defRPr>
            </a:lvl1pPr>
          </a:lstStyle>
          <a:p>
            <a:pPr>
              <a:defRPr/>
            </a:pPr>
            <a:fld id="{0A4F194F-9642-4C3E-91E5-AC86333C239C}" type="datetime1">
              <a:rPr lang="en-US" altLang="zh-TW"/>
              <a:pPr>
                <a:defRPr/>
              </a:pPr>
              <a:t>11/2/2021</a:t>
            </a:fld>
            <a:endParaRPr lang="en-US" altLang="zh-TW"/>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TW" altLang="zh-TW"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a:ea typeface="ＭＳ Ｐゴシック" pitchFamily="34" charset="-128"/>
              </a:defRPr>
            </a:lvl1pPr>
          </a:lstStyle>
          <a:p>
            <a:pPr>
              <a:defRPr/>
            </a:pPr>
            <a:endParaRPr lang="zh-TW" altLang="zh-T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ea typeface="ＭＳ Ｐゴシック" pitchFamily="34" charset="-128"/>
              </a:defRPr>
            </a:lvl1pPr>
          </a:lstStyle>
          <a:p>
            <a:pPr>
              <a:defRPr/>
            </a:pPr>
            <a:fld id="{910B5217-5CEF-4A01-8A8B-32F918D3814B}" type="slidenum">
              <a:rPr lang="en-US" altLang="zh-TW"/>
              <a:pPr>
                <a:defRPr/>
              </a:pPr>
              <a:t>‹#›</a:t>
            </a:fld>
            <a:endParaRPr lang="en-US" altLang="zh-TW"/>
          </a:p>
        </p:txBody>
      </p:sp>
    </p:spTree>
    <p:extLst>
      <p:ext uri="{BB962C8B-B14F-4D97-AF65-F5344CB8AC3E}">
        <p14:creationId xmlns:p14="http://schemas.microsoft.com/office/powerpoint/2010/main" val="31428223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5</a:t>
            </a:fld>
            <a:endParaRPr lang="en-US" altLang="zh-TW"/>
          </a:p>
        </p:txBody>
      </p:sp>
    </p:spTree>
    <p:extLst>
      <p:ext uri="{BB962C8B-B14F-4D97-AF65-F5344CB8AC3E}">
        <p14:creationId xmlns:p14="http://schemas.microsoft.com/office/powerpoint/2010/main" val="1605181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altLang="zh-TW" b="0"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27</a:t>
            </a:fld>
            <a:endParaRPr lang="en-US" altLang="zh-TW"/>
          </a:p>
        </p:txBody>
      </p:sp>
    </p:spTree>
    <p:extLst>
      <p:ext uri="{BB962C8B-B14F-4D97-AF65-F5344CB8AC3E}">
        <p14:creationId xmlns:p14="http://schemas.microsoft.com/office/powerpoint/2010/main" val="407620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10</a:t>
            </a:fld>
            <a:endParaRPr lang="en-US" altLang="zh-TW"/>
          </a:p>
        </p:txBody>
      </p:sp>
    </p:spTree>
    <p:extLst>
      <p:ext uri="{BB962C8B-B14F-4D97-AF65-F5344CB8AC3E}">
        <p14:creationId xmlns:p14="http://schemas.microsoft.com/office/powerpoint/2010/main" val="211936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12</a:t>
            </a:fld>
            <a:endParaRPr lang="en-US" altLang="zh-TW"/>
          </a:p>
        </p:txBody>
      </p:sp>
    </p:spTree>
    <p:extLst>
      <p:ext uri="{BB962C8B-B14F-4D97-AF65-F5344CB8AC3E}">
        <p14:creationId xmlns:p14="http://schemas.microsoft.com/office/powerpoint/2010/main" val="260426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14</a:t>
            </a:fld>
            <a:endParaRPr lang="en-US" altLang="zh-TW"/>
          </a:p>
        </p:txBody>
      </p:sp>
    </p:spTree>
    <p:extLst>
      <p:ext uri="{BB962C8B-B14F-4D97-AF65-F5344CB8AC3E}">
        <p14:creationId xmlns:p14="http://schemas.microsoft.com/office/powerpoint/2010/main" val="242490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15</a:t>
            </a:fld>
            <a:endParaRPr lang="en-US" altLang="zh-TW"/>
          </a:p>
        </p:txBody>
      </p:sp>
    </p:spTree>
    <p:extLst>
      <p:ext uri="{BB962C8B-B14F-4D97-AF65-F5344CB8AC3E}">
        <p14:creationId xmlns:p14="http://schemas.microsoft.com/office/powerpoint/2010/main" val="238749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19</a:t>
            </a:fld>
            <a:endParaRPr lang="en-US" altLang="zh-TW"/>
          </a:p>
        </p:txBody>
      </p:sp>
    </p:spTree>
    <p:extLst>
      <p:ext uri="{BB962C8B-B14F-4D97-AF65-F5344CB8AC3E}">
        <p14:creationId xmlns:p14="http://schemas.microsoft.com/office/powerpoint/2010/main" val="410195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22</a:t>
            </a:fld>
            <a:endParaRPr lang="en-US" altLang="zh-TW"/>
          </a:p>
        </p:txBody>
      </p:sp>
    </p:spTree>
    <p:extLst>
      <p:ext uri="{BB962C8B-B14F-4D97-AF65-F5344CB8AC3E}">
        <p14:creationId xmlns:p14="http://schemas.microsoft.com/office/powerpoint/2010/main" val="266602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23</a:t>
            </a:fld>
            <a:endParaRPr lang="en-US" altLang="zh-TW"/>
          </a:p>
        </p:txBody>
      </p:sp>
    </p:spTree>
    <p:extLst>
      <p:ext uri="{BB962C8B-B14F-4D97-AF65-F5344CB8AC3E}">
        <p14:creationId xmlns:p14="http://schemas.microsoft.com/office/powerpoint/2010/main" val="4904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965780D-C622-4C8B-989D-06AC234CDAC5}" type="slidenum">
              <a:rPr lang="en-US" altLang="zh-TW" smtClean="0"/>
              <a:pPr>
                <a:defRPr/>
              </a:pPr>
              <a:t>25</a:t>
            </a:fld>
            <a:endParaRPr lang="en-US" altLang="zh-TW"/>
          </a:p>
        </p:txBody>
      </p:sp>
    </p:spTree>
    <p:extLst>
      <p:ext uri="{BB962C8B-B14F-4D97-AF65-F5344CB8AC3E}">
        <p14:creationId xmlns:p14="http://schemas.microsoft.com/office/powerpoint/2010/main" val="4919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mailto:mail@moldex3d.com" TargetMode="Externa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id="{42717E53-A835-4E1C-A028-0E9D839047EA}"/>
              </a:ext>
            </a:extLst>
          </p:cNvPr>
          <p:cNvSpPr>
            <a:spLocks noGrp="1"/>
          </p:cNvSpPr>
          <p:nvPr>
            <p:ph type="ctrTitle"/>
          </p:nvPr>
        </p:nvSpPr>
        <p:spPr>
          <a:xfrm>
            <a:off x="533400" y="1122363"/>
            <a:ext cx="10134600" cy="2387600"/>
          </a:xfrm>
          <a:prstGeom prst="rect">
            <a:avLst/>
          </a:prstGeom>
        </p:spPr>
        <p:txBody>
          <a:bodyPr anchor="b"/>
          <a:lstStyle>
            <a:lvl1pPr algn="l">
              <a:defRPr sz="3600">
                <a:solidFill>
                  <a:schemeClr val="bg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8" name="副標題 2">
            <a:extLst>
              <a:ext uri="{FF2B5EF4-FFF2-40B4-BE49-F238E27FC236}">
                <a16:creationId xmlns:a16="http://schemas.microsoft.com/office/drawing/2014/main" id="{4BFF0A32-F848-430A-A9EE-B8875C4CCA28}"/>
              </a:ext>
            </a:extLst>
          </p:cNvPr>
          <p:cNvSpPr>
            <a:spLocks noGrp="1"/>
          </p:cNvSpPr>
          <p:nvPr>
            <p:ph type="subTitle" idx="1"/>
          </p:nvPr>
        </p:nvSpPr>
        <p:spPr>
          <a:xfrm>
            <a:off x="533400" y="3827928"/>
            <a:ext cx="10134600" cy="1429871"/>
          </a:xfrm>
          <a:prstGeom prst="rect">
            <a:avLst/>
          </a:prstGeom>
        </p:spPr>
        <p:txBody>
          <a:bodyPr/>
          <a:lstStyle>
            <a:lvl1pPr marL="0" indent="0" algn="l">
              <a:buNone/>
              <a:defRPr sz="2400">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Tree>
    <p:extLst>
      <p:ext uri="{BB962C8B-B14F-4D97-AF65-F5344CB8AC3E}">
        <p14:creationId xmlns:p14="http://schemas.microsoft.com/office/powerpoint/2010/main" val="356677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內頁_二欄文">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3" name="投影片編號版面配置區 2">
            <a:extLst>
              <a:ext uri="{FF2B5EF4-FFF2-40B4-BE49-F238E27FC236}">
                <a16:creationId xmlns:a16="http://schemas.microsoft.com/office/drawing/2014/main" id="{9C53C04A-319B-4F3D-90BF-9A88529F58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內容版面配置區 3">
            <a:extLst>
              <a:ext uri="{FF2B5EF4-FFF2-40B4-BE49-F238E27FC236}">
                <a16:creationId xmlns:a16="http://schemas.microsoft.com/office/drawing/2014/main" id="{70749FE5-18E7-4738-BE3A-943FA8CA0AD3}"/>
              </a:ext>
            </a:extLst>
          </p:cNvPr>
          <p:cNvSpPr>
            <a:spLocks noGrp="1"/>
          </p:cNvSpPr>
          <p:nvPr>
            <p:ph sz="quarter" idx="16"/>
          </p:nvPr>
        </p:nvSpPr>
        <p:spPr>
          <a:xfrm>
            <a:off x="514445"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內容版面配置區 3">
            <a:extLst>
              <a:ext uri="{FF2B5EF4-FFF2-40B4-BE49-F238E27FC236}">
                <a16:creationId xmlns:a16="http://schemas.microsoft.com/office/drawing/2014/main" id="{543F342A-5A86-4CB9-92FD-5D0F7C1C12DC}"/>
              </a:ext>
            </a:extLst>
          </p:cNvPr>
          <p:cNvSpPr>
            <a:spLocks noGrp="1"/>
          </p:cNvSpPr>
          <p:nvPr>
            <p:ph sz="quarter" idx="17"/>
          </p:nvPr>
        </p:nvSpPr>
        <p:spPr>
          <a:xfrm>
            <a:off x="6154660"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81274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內頁_空白">
    <p:spTree>
      <p:nvGrpSpPr>
        <p:cNvPr id="1" name=""/>
        <p:cNvGrpSpPr/>
        <p:nvPr/>
      </p:nvGrpSpPr>
      <p:grpSpPr>
        <a:xfrm>
          <a:off x="0" y="0"/>
          <a:ext cx="0" cy="0"/>
          <a:chOff x="0" y="0"/>
          <a:chExt cx="0" cy="0"/>
        </a:xfrm>
      </p:grpSpPr>
      <p:sp>
        <p:nvSpPr>
          <p:cNvPr id="7" name="文字版面配置區 2">
            <a:extLst>
              <a:ext uri="{FF2B5EF4-FFF2-40B4-BE49-F238E27FC236}">
                <a16:creationId xmlns:a16="http://schemas.microsoft.com/office/drawing/2014/main" id="{5271EA77-0DEA-4CD8-A570-82AD486C00EB}"/>
              </a:ext>
            </a:extLst>
          </p:cNvPr>
          <p:cNvSpPr>
            <a:spLocks noGrp="1"/>
          </p:cNvSpPr>
          <p:nvPr>
            <p:ph type="body" sz="quarter" idx="13"/>
          </p:nvPr>
        </p:nvSpPr>
        <p:spPr>
          <a:xfrm>
            <a:off x="5860575" y="1640961"/>
            <a:ext cx="5782101" cy="2639686"/>
          </a:xfrm>
        </p:spPr>
        <p:txBody>
          <a:bodyPr anchor="t"/>
          <a:lstStyle>
            <a:lvl1pPr>
              <a:lnSpc>
                <a:spcPts val="2200"/>
              </a:lnSpc>
              <a:buNone/>
              <a:defRPr sz="1800" b="0">
                <a:solidFill>
                  <a:schemeClr val="bg1"/>
                </a:solidFill>
                <a:latin typeface="微軟正黑體" panose="020B0604030504040204" pitchFamily="34" charset="-120"/>
                <a:ea typeface="微軟正黑體" panose="020B0604030504040204" pitchFamily="34" charset="-120"/>
              </a:defRPr>
            </a:lvl1pPr>
            <a:lvl2pPr>
              <a:buNone/>
              <a:defRPr/>
            </a:lvl2pPr>
          </a:lstStyle>
          <a:p>
            <a:pPr lvl="0"/>
            <a:r>
              <a:rPr lang="zh-TW" altLang="en-US" dirty="0"/>
              <a:t>按一下以編輯母片文字樣式</a:t>
            </a:r>
          </a:p>
        </p:txBody>
      </p:sp>
      <p:sp>
        <p:nvSpPr>
          <p:cNvPr id="8" name="文字版面配置區 2">
            <a:extLst>
              <a:ext uri="{FF2B5EF4-FFF2-40B4-BE49-F238E27FC236}">
                <a16:creationId xmlns:a16="http://schemas.microsoft.com/office/drawing/2014/main" id="{87FCFDF1-AC90-4BEF-9998-CF0EC37BEB5F}"/>
              </a:ext>
            </a:extLst>
          </p:cNvPr>
          <p:cNvSpPr>
            <a:spLocks noGrp="1"/>
          </p:cNvSpPr>
          <p:nvPr>
            <p:ph type="body" sz="quarter" idx="15"/>
          </p:nvPr>
        </p:nvSpPr>
        <p:spPr>
          <a:xfrm>
            <a:off x="533400" y="1640962"/>
            <a:ext cx="4785813" cy="533400"/>
          </a:xfrm>
        </p:spPr>
        <p:txBody>
          <a:bodyPr anchor="t"/>
          <a:lstStyle>
            <a:lvl1pPr>
              <a:buNone/>
              <a:defRPr sz="2400" b="1">
                <a:solidFill>
                  <a:schemeClr val="bg1"/>
                </a:solidFill>
                <a:latin typeface="微軟正黑體" panose="020B0604030504040204" pitchFamily="34" charset="-120"/>
                <a:ea typeface="微軟正黑體" panose="020B0604030504040204" pitchFamily="34" charset="-120"/>
              </a:defRPr>
            </a:lvl1pPr>
            <a:lvl2pPr>
              <a:buNone/>
              <a:defRPr/>
            </a:lvl2pPr>
          </a:lstStyle>
          <a:p>
            <a:pPr lvl="0"/>
            <a:r>
              <a:rPr lang="zh-TW" altLang="en-US" dirty="0"/>
              <a:t>按一下以編輯母片文字樣式</a:t>
            </a:r>
          </a:p>
        </p:txBody>
      </p:sp>
    </p:spTree>
    <p:extLst>
      <p:ext uri="{BB962C8B-B14F-4D97-AF65-F5344CB8AC3E}">
        <p14:creationId xmlns:p14="http://schemas.microsoft.com/office/powerpoint/2010/main" val="373348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版權聲明">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75B937F6-2F93-4586-B65C-A817FE7442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2BDE4F2-A2D2-45F5-9998-FAE95D067642}"/>
              </a:ext>
            </a:extLst>
          </p:cNvPr>
          <p:cNvSpPr txBox="1"/>
          <p:nvPr userDrawn="1"/>
        </p:nvSpPr>
        <p:spPr>
          <a:xfrm>
            <a:off x="502391" y="555357"/>
            <a:ext cx="11102423" cy="55399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Copyright &amp; Disclaimer</a:t>
            </a:r>
            <a:endParaRPr kumimoji="0" lang="zh-TW" altLang="en-US" sz="3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 name="文字方塊 9">
            <a:extLst>
              <a:ext uri="{FF2B5EF4-FFF2-40B4-BE49-F238E27FC236}">
                <a16:creationId xmlns:a16="http://schemas.microsoft.com/office/drawing/2014/main" id="{C704D454-D47A-462F-BE1C-D89E98C5D1C4}"/>
              </a:ext>
            </a:extLst>
          </p:cNvPr>
          <p:cNvSpPr txBox="1"/>
          <p:nvPr userDrawn="1"/>
        </p:nvSpPr>
        <p:spPr>
          <a:xfrm>
            <a:off x="502391" y="1632137"/>
            <a:ext cx="11102423"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The following is intended for information purposes only, not a commitment to deliver any material, code, or functionality.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The development, release, and timing of any features or functionality described for Moldex3D remains at the sole discretion of CoreTech System Co., Ltd.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These contents are provided “AS IS” without warranty of any kind, either expressed or implied, including but not limited to the implied warranties of merchantability, accuracy, completeness,  fitness for a particular purpose of non-infringement. Some jurisdictions do not allow the exclusion of implied warranties, so the above exclusion may not apply to you.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Copyright for the following material is primarily held by the CoreTech System Co., Ltd.. Some of the information is collected from Internet for illustration purpose only, not for redistribution.  The original source should be fully acknowledged in any citation. For permission to reproduce or redistribute this material, in whole or in part, please contact </a:t>
            </a: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hlinkClick r:id="rId2"/>
              </a:rPr>
              <a:t>mail@moldex3d.com</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p>
        </p:txBody>
      </p:sp>
    </p:spTree>
    <p:extLst>
      <p:ext uri="{BB962C8B-B14F-4D97-AF65-F5344CB8AC3E}">
        <p14:creationId xmlns:p14="http://schemas.microsoft.com/office/powerpoint/2010/main" val="57986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章節">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CF2F4E26-8100-4F49-BC29-671BDF55613B}"/>
              </a:ext>
            </a:extLst>
          </p:cNvPr>
          <p:cNvSpPr>
            <a:spLocks noGrp="1"/>
          </p:cNvSpPr>
          <p:nvPr>
            <p:ph type="title"/>
          </p:nvPr>
        </p:nvSpPr>
        <p:spPr>
          <a:xfrm>
            <a:off x="572196" y="1578022"/>
            <a:ext cx="4784400" cy="532800"/>
          </a:xfrm>
          <a:prstGeom prst="rect">
            <a:avLst/>
          </a:prstGeom>
        </p:spPr>
        <p:txBody>
          <a:bodyPr lIns="68580" tIns="34290" rIns="68580" bIns="34290" anchor="ctr"/>
          <a:lstStyle>
            <a:lvl1pPr marL="0" indent="0">
              <a:defRPr lang="zh-TW" altLang="en-US" sz="2400" b="1" kern="1200" dirty="0">
                <a:solidFill>
                  <a:schemeClr val="bg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7" name="文字版面配置區 2">
            <a:extLst>
              <a:ext uri="{FF2B5EF4-FFF2-40B4-BE49-F238E27FC236}">
                <a16:creationId xmlns:a16="http://schemas.microsoft.com/office/drawing/2014/main" id="{5271EA77-0DEA-4CD8-A570-82AD486C00EB}"/>
              </a:ext>
            </a:extLst>
          </p:cNvPr>
          <p:cNvSpPr>
            <a:spLocks noGrp="1"/>
          </p:cNvSpPr>
          <p:nvPr>
            <p:ph type="body" sz="quarter" idx="13"/>
          </p:nvPr>
        </p:nvSpPr>
        <p:spPr>
          <a:xfrm>
            <a:off x="5860575" y="1640961"/>
            <a:ext cx="5782101" cy="2639686"/>
          </a:xfrm>
        </p:spPr>
        <p:txBody>
          <a:bodyPr anchor="t"/>
          <a:lstStyle>
            <a:lvl1pPr>
              <a:lnSpc>
                <a:spcPts val="2200"/>
              </a:lnSpc>
              <a:buNone/>
              <a:defRPr sz="1800" b="0">
                <a:solidFill>
                  <a:schemeClr val="bg1"/>
                </a:solidFill>
                <a:latin typeface="微軟正黑體" panose="020B0604030504040204" pitchFamily="34" charset="-120"/>
                <a:ea typeface="微軟正黑體" panose="020B0604030504040204" pitchFamily="34" charset="-120"/>
              </a:defRPr>
            </a:lvl1pPr>
            <a:lvl2pPr>
              <a:buNone/>
              <a:defRPr/>
            </a:lvl2pPr>
          </a:lstStyle>
          <a:p>
            <a:pPr lvl="0"/>
            <a:r>
              <a:rPr lang="zh-TW" altLang="en-US" dirty="0"/>
              <a:t>按一下以編輯母片文字樣式</a:t>
            </a:r>
          </a:p>
        </p:txBody>
      </p:sp>
    </p:spTree>
    <p:extLst>
      <p:ext uri="{BB962C8B-B14F-4D97-AF65-F5344CB8AC3E}">
        <p14:creationId xmlns:p14="http://schemas.microsoft.com/office/powerpoint/2010/main" val="2780137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封底_LOGO">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0BBFA07-E15E-4BC7-A4FA-AE592560FE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8088" y="2886454"/>
            <a:ext cx="3247651" cy="1085090"/>
          </a:xfrm>
          <a:prstGeom prst="rect">
            <a:avLst/>
          </a:prstGeom>
        </p:spPr>
      </p:pic>
    </p:spTree>
    <p:extLst>
      <p:ext uri="{BB962C8B-B14F-4D97-AF65-F5344CB8AC3E}">
        <p14:creationId xmlns:p14="http://schemas.microsoft.com/office/powerpoint/2010/main" val="2743885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封底_thank you">
    <p:spTree>
      <p:nvGrpSpPr>
        <p:cNvPr id="1" name=""/>
        <p:cNvGrpSpPr/>
        <p:nvPr/>
      </p:nvGrpSpPr>
      <p:grpSpPr>
        <a:xfrm>
          <a:off x="0" y="0"/>
          <a:ext cx="0" cy="0"/>
          <a:chOff x="0" y="0"/>
          <a:chExt cx="0" cy="0"/>
        </a:xfrm>
      </p:grpSpPr>
      <p:sp>
        <p:nvSpPr>
          <p:cNvPr id="2" name="標題 3">
            <a:extLst>
              <a:ext uri="{FF2B5EF4-FFF2-40B4-BE49-F238E27FC236}">
                <a16:creationId xmlns:a16="http://schemas.microsoft.com/office/drawing/2014/main" id="{6301F822-094B-479D-9739-82ECFA6A6235}"/>
              </a:ext>
            </a:extLst>
          </p:cNvPr>
          <p:cNvSpPr>
            <a:spLocks noGrp="1"/>
          </p:cNvSpPr>
          <p:nvPr>
            <p:ph type="ctrTitle" hasCustomPrompt="1"/>
          </p:nvPr>
        </p:nvSpPr>
        <p:spPr>
          <a:xfrm>
            <a:off x="1258088" y="2971651"/>
            <a:ext cx="9472974" cy="914696"/>
          </a:xfrm>
          <a:prstGeom prst="rect">
            <a:avLst/>
          </a:prstGeom>
        </p:spPr>
        <p:txBody>
          <a:bodyPr anchor="ctr"/>
          <a:lstStyle>
            <a:lvl1pPr algn="ctr">
              <a:defRPr b="1">
                <a:solidFill>
                  <a:schemeClr val="bg1"/>
                </a:solidFill>
                <a:latin typeface="微軟正黑體" panose="020B0604030504040204" pitchFamily="34" charset="-120"/>
                <a:ea typeface="微軟正黑體" panose="020B0604030504040204" pitchFamily="34" charset="-120"/>
              </a:defRPr>
            </a:lvl1pPr>
          </a:lstStyle>
          <a:p>
            <a:r>
              <a:rPr lang="en-US" altLang="zh-TW" dirty="0"/>
              <a:t>Thank You</a:t>
            </a:r>
            <a:endParaRPr lang="zh-TW" altLang="en-US" dirty="0"/>
          </a:p>
        </p:txBody>
      </p:sp>
      <p:pic>
        <p:nvPicPr>
          <p:cNvPr id="3" name="圖片 2">
            <a:extLst>
              <a:ext uri="{FF2B5EF4-FFF2-40B4-BE49-F238E27FC236}">
                <a16:creationId xmlns:a16="http://schemas.microsoft.com/office/drawing/2014/main" id="{185EDBBC-2A42-41B8-BE41-42AC839AEF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730" y="410611"/>
            <a:ext cx="2231346" cy="745527"/>
          </a:xfrm>
          <a:prstGeom prst="rect">
            <a:avLst/>
          </a:prstGeom>
        </p:spPr>
      </p:pic>
    </p:spTree>
    <p:extLst>
      <p:ext uri="{BB962C8B-B14F-4D97-AF65-F5344CB8AC3E}">
        <p14:creationId xmlns:p14="http://schemas.microsoft.com/office/powerpoint/2010/main" val="114750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E939423-5C83-4C31-84AF-62A5D7B12DF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標題 1">
            <a:extLst>
              <a:ext uri="{FF2B5EF4-FFF2-40B4-BE49-F238E27FC236}">
                <a16:creationId xmlns:a16="http://schemas.microsoft.com/office/drawing/2014/main" id="{9D308A5E-3F29-4BD0-9C02-013474B900ED}"/>
              </a:ext>
            </a:extLst>
          </p:cNvPr>
          <p:cNvSpPr>
            <a:spLocks noGrp="1"/>
          </p:cNvSpPr>
          <p:nvPr>
            <p:ph type="ctrTitle"/>
          </p:nvPr>
        </p:nvSpPr>
        <p:spPr>
          <a:xfrm>
            <a:off x="533400" y="3657600"/>
            <a:ext cx="10134600" cy="1268506"/>
          </a:xfrm>
          <a:prstGeom prst="rect">
            <a:avLst/>
          </a:prstGeom>
        </p:spPr>
        <p:txBody>
          <a:bodyPr anchor="b"/>
          <a:lstStyle>
            <a:lvl1pPr algn="l">
              <a:defRPr sz="36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6" name="副標題 2">
            <a:extLst>
              <a:ext uri="{FF2B5EF4-FFF2-40B4-BE49-F238E27FC236}">
                <a16:creationId xmlns:a16="http://schemas.microsoft.com/office/drawing/2014/main" id="{ABA31154-0B99-456E-AA21-C865E6CF0CFC}"/>
              </a:ext>
            </a:extLst>
          </p:cNvPr>
          <p:cNvSpPr>
            <a:spLocks noGrp="1"/>
          </p:cNvSpPr>
          <p:nvPr>
            <p:ph type="subTitle" idx="1"/>
          </p:nvPr>
        </p:nvSpPr>
        <p:spPr>
          <a:xfrm>
            <a:off x="533400" y="5038164"/>
            <a:ext cx="10134600" cy="1181660"/>
          </a:xfrm>
          <a:prstGeom prst="rect">
            <a:avLst/>
          </a:prstGeom>
        </p:spPr>
        <p:txBody>
          <a:bodyPr/>
          <a:lstStyle>
            <a:lvl1pPr marL="0" indent="0" algn="l">
              <a:buNone/>
              <a:defRPr sz="2400">
                <a:solidFill>
                  <a:schemeClr val="tx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7" name="文字方塊 6">
            <a:extLst>
              <a:ext uri="{FF2B5EF4-FFF2-40B4-BE49-F238E27FC236}">
                <a16:creationId xmlns:a16="http://schemas.microsoft.com/office/drawing/2014/main" id="{3C474D80-4983-4238-8874-8336C0BF50BE}"/>
              </a:ext>
            </a:extLst>
          </p:cNvPr>
          <p:cNvSpPr txBox="1"/>
          <p:nvPr userDrawn="1"/>
        </p:nvSpPr>
        <p:spPr>
          <a:xfrm>
            <a:off x="533400" y="6435503"/>
            <a:ext cx="76199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CoreTech System Co., Ltd. │ Copyright© 2021 Moldex3D. All rights reserved.</a:t>
            </a:r>
            <a:endParaRPr kumimoji="0" lang="zh-TW" altLang="en-US"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 name="圖片版面配置區 11">
            <a:extLst>
              <a:ext uri="{FF2B5EF4-FFF2-40B4-BE49-F238E27FC236}">
                <a16:creationId xmlns:a16="http://schemas.microsoft.com/office/drawing/2014/main" id="{2890CC3E-CDE4-48C5-98A6-20E54AB42505}"/>
              </a:ext>
            </a:extLst>
          </p:cNvPr>
          <p:cNvSpPr>
            <a:spLocks noGrp="1"/>
          </p:cNvSpPr>
          <p:nvPr>
            <p:ph type="pic" sz="quarter" idx="10"/>
          </p:nvPr>
        </p:nvSpPr>
        <p:spPr>
          <a:xfrm>
            <a:off x="0" y="0"/>
            <a:ext cx="12192000" cy="3492500"/>
          </a:xfrm>
          <a:prstGeom prst="rect">
            <a:avLst/>
          </a:prstGeom>
        </p:spPr>
        <p:txBody>
          <a:bodyPr anchor="ctr"/>
          <a:lstStyle>
            <a:lvl1pPr marL="0" indent="0" algn="ctr">
              <a:buNone/>
              <a:defRPr sz="1200">
                <a:latin typeface="微軟正黑體" panose="020B0604030504040204" pitchFamily="34" charset="-120"/>
                <a:ea typeface="微軟正黑體" panose="020B0604030504040204" pitchFamily="34" charset="-120"/>
              </a:defRPr>
            </a:lvl1pPr>
          </a:lstStyle>
          <a:p>
            <a:endParaRPr lang="zh-TW" altLang="en-US" dirty="0"/>
          </a:p>
        </p:txBody>
      </p:sp>
      <p:pic>
        <p:nvPicPr>
          <p:cNvPr id="9" name="圖片 8">
            <a:extLst>
              <a:ext uri="{FF2B5EF4-FFF2-40B4-BE49-F238E27FC236}">
                <a16:creationId xmlns:a16="http://schemas.microsoft.com/office/drawing/2014/main" id="{750C7C86-73A0-49CC-B908-B939F4196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729" y="6333970"/>
            <a:ext cx="1344706" cy="449287"/>
          </a:xfrm>
          <a:prstGeom prst="rect">
            <a:avLst/>
          </a:prstGeom>
        </p:spPr>
      </p:pic>
      <p:sp>
        <p:nvSpPr>
          <p:cNvPr id="10" name="矩形 9">
            <a:extLst>
              <a:ext uri="{FF2B5EF4-FFF2-40B4-BE49-F238E27FC236}">
                <a16:creationId xmlns:a16="http://schemas.microsoft.com/office/drawing/2014/main" id="{CDB41A7D-56A1-4EDA-8794-A4247EFFA941}"/>
              </a:ext>
            </a:extLst>
          </p:cNvPr>
          <p:cNvSpPr/>
          <p:nvPr userDrawn="1"/>
        </p:nvSpPr>
        <p:spPr>
          <a:xfrm>
            <a:off x="-1" y="0"/>
            <a:ext cx="376519" cy="6858000"/>
          </a:xfrm>
          <a:prstGeom prst="rect">
            <a:avLst/>
          </a:prstGeom>
          <a:solidFill>
            <a:srgbClr val="C32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8632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內頁-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11" name="內容版面配置區 10"/>
          <p:cNvSpPr>
            <a:spLocks noGrp="1"/>
          </p:cNvSpPr>
          <p:nvPr>
            <p:ph sz="quarter" idx="10"/>
          </p:nvPr>
        </p:nvSpPr>
        <p:spPr>
          <a:xfrm>
            <a:off x="1103446" y="1053248"/>
            <a:ext cx="10517093" cy="52332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Tree>
    <p:extLst>
      <p:ext uri="{BB962C8B-B14F-4D97-AF65-F5344CB8AC3E}">
        <p14:creationId xmlns:p14="http://schemas.microsoft.com/office/powerpoint/2010/main" val="206606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內頁_單欄">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705AC86-C43D-446C-B1A7-16A3A57ECA8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6" name="內容版面配置區 3">
            <a:extLst>
              <a:ext uri="{FF2B5EF4-FFF2-40B4-BE49-F238E27FC236}">
                <a16:creationId xmlns:a16="http://schemas.microsoft.com/office/drawing/2014/main" id="{2BBEBE6C-74DC-406B-88C7-1FFEEE711FAB}"/>
              </a:ext>
            </a:extLst>
          </p:cNvPr>
          <p:cNvSpPr>
            <a:spLocks noGrp="1"/>
          </p:cNvSpPr>
          <p:nvPr>
            <p:ph sz="quarter" idx="16"/>
          </p:nvPr>
        </p:nvSpPr>
        <p:spPr>
          <a:xfrm>
            <a:off x="514444" y="1279525"/>
            <a:ext cx="11102881" cy="4913313"/>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13089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id="{42717E53-A835-4E1C-A028-0E9D839047EA}"/>
              </a:ext>
            </a:extLst>
          </p:cNvPr>
          <p:cNvSpPr>
            <a:spLocks noGrp="1"/>
          </p:cNvSpPr>
          <p:nvPr>
            <p:ph type="ctrTitle"/>
          </p:nvPr>
        </p:nvSpPr>
        <p:spPr>
          <a:xfrm>
            <a:off x="533400" y="1122363"/>
            <a:ext cx="10134600" cy="2387600"/>
          </a:xfrm>
          <a:prstGeom prst="rect">
            <a:avLst/>
          </a:prstGeom>
        </p:spPr>
        <p:txBody>
          <a:bodyPr anchor="b"/>
          <a:lstStyle>
            <a:lvl1pPr algn="l">
              <a:defRPr sz="3600">
                <a:solidFill>
                  <a:schemeClr val="bg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8" name="副標題 2">
            <a:extLst>
              <a:ext uri="{FF2B5EF4-FFF2-40B4-BE49-F238E27FC236}">
                <a16:creationId xmlns:a16="http://schemas.microsoft.com/office/drawing/2014/main" id="{4BFF0A32-F848-430A-A9EE-B8875C4CCA28}"/>
              </a:ext>
            </a:extLst>
          </p:cNvPr>
          <p:cNvSpPr>
            <a:spLocks noGrp="1"/>
          </p:cNvSpPr>
          <p:nvPr>
            <p:ph type="subTitle" idx="1"/>
          </p:nvPr>
        </p:nvSpPr>
        <p:spPr>
          <a:xfrm>
            <a:off x="533400" y="3827928"/>
            <a:ext cx="10134600" cy="1429871"/>
          </a:xfrm>
          <a:prstGeom prst="rect">
            <a:avLst/>
          </a:prstGeom>
        </p:spPr>
        <p:txBody>
          <a:bodyPr/>
          <a:lstStyle>
            <a:lvl1pPr marL="0" indent="0" algn="l">
              <a:buNone/>
              <a:defRPr sz="2400">
                <a:solidFill>
                  <a:schemeClr val="bg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Tree>
    <p:extLst>
      <p:ext uri="{BB962C8B-B14F-4D97-AF65-F5344CB8AC3E}">
        <p14:creationId xmlns:p14="http://schemas.microsoft.com/office/powerpoint/2010/main" val="373474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訂版面配置">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E939423-5C83-4C31-84AF-62A5D7B12DF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標題 1">
            <a:extLst>
              <a:ext uri="{FF2B5EF4-FFF2-40B4-BE49-F238E27FC236}">
                <a16:creationId xmlns:a16="http://schemas.microsoft.com/office/drawing/2014/main" id="{9D308A5E-3F29-4BD0-9C02-013474B900ED}"/>
              </a:ext>
            </a:extLst>
          </p:cNvPr>
          <p:cNvSpPr>
            <a:spLocks noGrp="1"/>
          </p:cNvSpPr>
          <p:nvPr>
            <p:ph type="ctrTitle"/>
          </p:nvPr>
        </p:nvSpPr>
        <p:spPr>
          <a:xfrm>
            <a:off x="533400" y="3657600"/>
            <a:ext cx="10134600" cy="1268506"/>
          </a:xfrm>
          <a:prstGeom prst="rect">
            <a:avLst/>
          </a:prstGeom>
        </p:spPr>
        <p:txBody>
          <a:bodyPr anchor="b"/>
          <a:lstStyle>
            <a:lvl1pPr algn="l">
              <a:defRPr sz="3600">
                <a:solidFill>
                  <a:schemeClr val="tx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6" name="副標題 2">
            <a:extLst>
              <a:ext uri="{FF2B5EF4-FFF2-40B4-BE49-F238E27FC236}">
                <a16:creationId xmlns:a16="http://schemas.microsoft.com/office/drawing/2014/main" id="{ABA31154-0B99-456E-AA21-C865E6CF0CFC}"/>
              </a:ext>
            </a:extLst>
          </p:cNvPr>
          <p:cNvSpPr>
            <a:spLocks noGrp="1"/>
          </p:cNvSpPr>
          <p:nvPr>
            <p:ph type="subTitle" idx="1"/>
          </p:nvPr>
        </p:nvSpPr>
        <p:spPr>
          <a:xfrm>
            <a:off x="533400" y="5038164"/>
            <a:ext cx="10134600" cy="1181660"/>
          </a:xfrm>
          <a:prstGeom prst="rect">
            <a:avLst/>
          </a:prstGeom>
        </p:spPr>
        <p:txBody>
          <a:bodyPr/>
          <a:lstStyle>
            <a:lvl1pPr marL="0" indent="0" algn="l">
              <a:buNone/>
              <a:defRPr sz="2400">
                <a:solidFill>
                  <a:schemeClr val="tx1"/>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7" name="文字方塊 6">
            <a:extLst>
              <a:ext uri="{FF2B5EF4-FFF2-40B4-BE49-F238E27FC236}">
                <a16:creationId xmlns:a16="http://schemas.microsoft.com/office/drawing/2014/main" id="{3C474D80-4983-4238-8874-8336C0BF50BE}"/>
              </a:ext>
            </a:extLst>
          </p:cNvPr>
          <p:cNvSpPr txBox="1"/>
          <p:nvPr userDrawn="1"/>
        </p:nvSpPr>
        <p:spPr>
          <a:xfrm>
            <a:off x="533400" y="6435503"/>
            <a:ext cx="76199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CoreTech System Co., Ltd. │ Copyright© 2021 Moldex3D. All rights reserved.</a:t>
            </a:r>
            <a:endParaRPr kumimoji="0" lang="zh-TW" altLang="en-US"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 name="圖片版面配置區 11">
            <a:extLst>
              <a:ext uri="{FF2B5EF4-FFF2-40B4-BE49-F238E27FC236}">
                <a16:creationId xmlns:a16="http://schemas.microsoft.com/office/drawing/2014/main" id="{2890CC3E-CDE4-48C5-98A6-20E54AB42505}"/>
              </a:ext>
            </a:extLst>
          </p:cNvPr>
          <p:cNvSpPr>
            <a:spLocks noGrp="1"/>
          </p:cNvSpPr>
          <p:nvPr>
            <p:ph type="pic" sz="quarter" idx="10"/>
          </p:nvPr>
        </p:nvSpPr>
        <p:spPr>
          <a:xfrm>
            <a:off x="0" y="0"/>
            <a:ext cx="12192000" cy="3492500"/>
          </a:xfrm>
          <a:prstGeom prst="rect">
            <a:avLst/>
          </a:prstGeom>
        </p:spPr>
        <p:txBody>
          <a:bodyPr anchor="ctr"/>
          <a:lstStyle>
            <a:lvl1pPr marL="0" indent="0" algn="ctr">
              <a:buNone/>
              <a:defRPr sz="1200">
                <a:latin typeface="微軟正黑體" panose="020B0604030504040204" pitchFamily="34" charset="-120"/>
                <a:ea typeface="微軟正黑體" panose="020B0604030504040204" pitchFamily="34" charset="-120"/>
              </a:defRPr>
            </a:lvl1pPr>
          </a:lstStyle>
          <a:p>
            <a:endParaRPr lang="zh-TW" altLang="en-US" dirty="0"/>
          </a:p>
        </p:txBody>
      </p:sp>
      <p:pic>
        <p:nvPicPr>
          <p:cNvPr id="9" name="圖片 8">
            <a:extLst>
              <a:ext uri="{FF2B5EF4-FFF2-40B4-BE49-F238E27FC236}">
                <a16:creationId xmlns:a16="http://schemas.microsoft.com/office/drawing/2014/main" id="{750C7C86-73A0-49CC-B908-B939F4196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9729" y="6333970"/>
            <a:ext cx="1344706" cy="449287"/>
          </a:xfrm>
          <a:prstGeom prst="rect">
            <a:avLst/>
          </a:prstGeom>
        </p:spPr>
      </p:pic>
      <p:sp>
        <p:nvSpPr>
          <p:cNvPr id="10" name="矩形 9">
            <a:extLst>
              <a:ext uri="{FF2B5EF4-FFF2-40B4-BE49-F238E27FC236}">
                <a16:creationId xmlns:a16="http://schemas.microsoft.com/office/drawing/2014/main" id="{CDB41A7D-56A1-4EDA-8794-A4247EFFA941}"/>
              </a:ext>
            </a:extLst>
          </p:cNvPr>
          <p:cNvSpPr/>
          <p:nvPr userDrawn="1"/>
        </p:nvSpPr>
        <p:spPr>
          <a:xfrm>
            <a:off x="-1" y="0"/>
            <a:ext cx="376519" cy="6858000"/>
          </a:xfrm>
          <a:prstGeom prst="rect">
            <a:avLst/>
          </a:prstGeom>
          <a:solidFill>
            <a:srgbClr val="C32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78901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內頁_大綱">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AC0041-AA20-43E2-BC9B-151A7303C14D}"/>
              </a:ext>
            </a:extLst>
          </p:cNvPr>
          <p:cNvSpPr>
            <a:spLocks noGrp="1"/>
          </p:cNvSpPr>
          <p:nvPr>
            <p:ph type="title"/>
          </p:nvPr>
        </p:nvSpPr>
        <p:spPr>
          <a:xfrm>
            <a:off x="502412" y="528918"/>
            <a:ext cx="11102400" cy="735106"/>
          </a:xfrm>
          <a:prstGeom prst="rect">
            <a:avLst/>
          </a:prstGeom>
        </p:spPr>
        <p:txBody>
          <a:bodyPr/>
          <a:lstStyle>
            <a:lvl1pPr algn="ctr">
              <a:defRPr sz="30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投影片編號版面配置區 2">
            <a:extLst>
              <a:ext uri="{FF2B5EF4-FFF2-40B4-BE49-F238E27FC236}">
                <a16:creationId xmlns:a16="http://schemas.microsoft.com/office/drawing/2014/main" id="{55521B6A-94EF-41F2-8BF1-8B18B02015F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內容版面配置區 7">
            <a:extLst>
              <a:ext uri="{FF2B5EF4-FFF2-40B4-BE49-F238E27FC236}">
                <a16:creationId xmlns:a16="http://schemas.microsoft.com/office/drawing/2014/main" id="{B3AB836C-CE69-4A22-9851-F39A9CDE0761}"/>
              </a:ext>
            </a:extLst>
          </p:cNvPr>
          <p:cNvSpPr>
            <a:spLocks noGrp="1"/>
          </p:cNvSpPr>
          <p:nvPr>
            <p:ph sz="quarter" idx="11"/>
          </p:nvPr>
        </p:nvSpPr>
        <p:spPr>
          <a:xfrm>
            <a:off x="503162" y="1632137"/>
            <a:ext cx="11101629" cy="4495238"/>
          </a:xfrm>
          <a:prstGeom prst="rect">
            <a:avLst/>
          </a:prstGeom>
        </p:spPr>
        <p:txBody>
          <a:bodyPr/>
          <a:lstStyle>
            <a:lvl1pPr marL="0" indent="0">
              <a:lnSpc>
                <a:spcPct val="100000"/>
              </a:lnSpc>
              <a:buFontTx/>
              <a:buNone/>
              <a:defRPr sz="2000">
                <a:latin typeface="微軟正黑體" panose="020B0604030504040204" pitchFamily="34" charset="-120"/>
                <a:ea typeface="微軟正黑體" panose="020B0604030504040204" pitchFamily="34" charset="-120"/>
              </a:defRPr>
            </a:lvl1pPr>
            <a:lvl2pPr>
              <a:buNone/>
              <a:defRPr sz="1600">
                <a:latin typeface="微軟正黑體" panose="020B0604030504040204" pitchFamily="34" charset="-120"/>
                <a:ea typeface="微軟正黑體" panose="020B0604030504040204" pitchFamily="34" charset="-120"/>
              </a:defRPr>
            </a:lvl2pPr>
            <a:lvl3pPr>
              <a:defRPr sz="16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p:txBody>
      </p:sp>
    </p:spTree>
    <p:extLst>
      <p:ext uri="{BB962C8B-B14F-4D97-AF65-F5344CB8AC3E}">
        <p14:creationId xmlns:p14="http://schemas.microsoft.com/office/powerpoint/2010/main" val="216419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內頁_單欄">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705AC86-C43D-446C-B1A7-16A3A57ECA8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6" name="內容版面配置區 3">
            <a:extLst>
              <a:ext uri="{FF2B5EF4-FFF2-40B4-BE49-F238E27FC236}">
                <a16:creationId xmlns:a16="http://schemas.microsoft.com/office/drawing/2014/main" id="{2BBEBE6C-74DC-406B-88C7-1FFEEE711FAB}"/>
              </a:ext>
            </a:extLst>
          </p:cNvPr>
          <p:cNvSpPr>
            <a:spLocks noGrp="1"/>
          </p:cNvSpPr>
          <p:nvPr>
            <p:ph sz="quarter" idx="16"/>
          </p:nvPr>
        </p:nvSpPr>
        <p:spPr>
          <a:xfrm>
            <a:off x="514444" y="1279525"/>
            <a:ext cx="11102881" cy="4913313"/>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1049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內頁_二欄圖文">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CF2F4E26-8100-4F49-BC29-671BDF55613B}"/>
              </a:ext>
            </a:extLst>
          </p:cNvPr>
          <p:cNvSpPr>
            <a:spLocks noGrp="1"/>
          </p:cNvSpPr>
          <p:nvPr>
            <p:ph type="title"/>
          </p:nvPr>
        </p:nvSpPr>
        <p:spPr>
          <a:xfrm>
            <a:off x="514444" y="481917"/>
            <a:ext cx="11102400" cy="532800"/>
          </a:xfrm>
          <a:prstGeom prst="rect">
            <a:avLst/>
          </a:prstGeom>
        </p:spPr>
        <p:txBody>
          <a:bodyPr lIns="68580" tIns="34290" rIns="68580" bIns="34290" anchor="ctr"/>
          <a:lstStyle>
            <a:lvl1pPr marL="0" indent="0">
              <a:defRPr lang="zh-TW" altLang="en-US" sz="2000" b="1" kern="1200" dirty="0">
                <a:solidFill>
                  <a:srgbClr val="F08501"/>
                </a:solidFill>
                <a:latin typeface="微軟正黑體" panose="020B0604030504040204" pitchFamily="34" charset="-120"/>
                <a:ea typeface="微軟正黑體" panose="020B0604030504040204" pitchFamily="34" charset="-120"/>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zh-TW" altLang="en-US" dirty="0"/>
              <a:t>按一下以編輯母片標題樣式</a:t>
            </a:r>
          </a:p>
        </p:txBody>
      </p:sp>
      <p:sp>
        <p:nvSpPr>
          <p:cNvPr id="3" name="投影片編號版面配置區 2">
            <a:extLst>
              <a:ext uri="{FF2B5EF4-FFF2-40B4-BE49-F238E27FC236}">
                <a16:creationId xmlns:a16="http://schemas.microsoft.com/office/drawing/2014/main" id="{9C53C04A-319B-4F3D-90BF-9A88529F58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圖片版面配置區 8">
            <a:extLst>
              <a:ext uri="{FF2B5EF4-FFF2-40B4-BE49-F238E27FC236}">
                <a16:creationId xmlns:a16="http://schemas.microsoft.com/office/drawing/2014/main" id="{FB550F31-BA6E-4EFD-953D-369259B7A713}"/>
              </a:ext>
            </a:extLst>
          </p:cNvPr>
          <p:cNvSpPr>
            <a:spLocks noGrp="1"/>
          </p:cNvSpPr>
          <p:nvPr>
            <p:ph type="pic" sz="quarter" idx="17"/>
          </p:nvPr>
        </p:nvSpPr>
        <p:spPr>
          <a:xfrm>
            <a:off x="6096000" y="1273720"/>
            <a:ext cx="5504221" cy="4932363"/>
          </a:xfrm>
          <a:prstGeom prst="rect">
            <a:avLst/>
          </a:prstGeom>
        </p:spPr>
        <p:txBody>
          <a:bodyPr anchor="ctr"/>
          <a:lstStyle>
            <a:lvl1pPr algn="ctr">
              <a:buNone/>
              <a:defRPr sz="1200">
                <a:latin typeface="微軟正黑體" panose="020B0604030504040204" pitchFamily="34" charset="-120"/>
                <a:ea typeface="微軟正黑體" panose="020B0604030504040204" pitchFamily="34" charset="-120"/>
              </a:defRPr>
            </a:lvl1pPr>
          </a:lstStyle>
          <a:p>
            <a:endParaRPr lang="zh-TW" altLang="en-US" dirty="0"/>
          </a:p>
        </p:txBody>
      </p:sp>
      <p:sp>
        <p:nvSpPr>
          <p:cNvPr id="10" name="內容版面配置區 3">
            <a:extLst>
              <a:ext uri="{FF2B5EF4-FFF2-40B4-BE49-F238E27FC236}">
                <a16:creationId xmlns:a16="http://schemas.microsoft.com/office/drawing/2014/main" id="{16F17D1F-5A57-44B3-9F42-985E81C4DE33}"/>
              </a:ext>
            </a:extLst>
          </p:cNvPr>
          <p:cNvSpPr>
            <a:spLocks noGrp="1"/>
          </p:cNvSpPr>
          <p:nvPr>
            <p:ph sz="quarter" idx="16"/>
          </p:nvPr>
        </p:nvSpPr>
        <p:spPr>
          <a:xfrm>
            <a:off x="514445" y="1279525"/>
            <a:ext cx="5450152" cy="4926558"/>
          </a:xfrm>
          <a:prstGeom prst="rect">
            <a:avLst/>
          </a:prstGeom>
        </p:spPr>
        <p:txBody>
          <a:bodyPr/>
          <a:lstStyle>
            <a:lvl1pPr marL="228600" indent="-228600">
              <a:lnSpc>
                <a:spcPct val="100000"/>
              </a:lnSpc>
              <a:buFont typeface="微軟正黑體" panose="020B0604030504040204" pitchFamily="34" charset="-120"/>
              <a:buChar char="›"/>
              <a:defRPr sz="1800">
                <a:solidFill>
                  <a:srgbClr val="595959"/>
                </a:solidFill>
                <a:latin typeface="微軟正黑體" panose="020B0604030504040204" pitchFamily="34" charset="-120"/>
                <a:ea typeface="微軟正黑體" panose="020B0604030504040204" pitchFamily="34" charset="-120"/>
              </a:defRPr>
            </a:lvl1pPr>
            <a:lvl2pPr marL="685800" indent="-228600">
              <a:lnSpc>
                <a:spcPct val="100000"/>
              </a:lnSpc>
              <a:buFont typeface="微軟正黑體" panose="020B0604030504040204" pitchFamily="34" charset="-120"/>
              <a:buChar char="ￚ"/>
              <a:defRPr sz="1800">
                <a:solidFill>
                  <a:srgbClr val="C32B07"/>
                </a:solidFill>
                <a:latin typeface="微軟正黑體" panose="020B0604030504040204" pitchFamily="34" charset="-120"/>
                <a:ea typeface="微軟正黑體" panose="020B0604030504040204" pitchFamily="34" charset="-120"/>
              </a:defRPr>
            </a:lvl2pPr>
            <a:lvl3pPr marL="1143000" indent="-228600">
              <a:lnSpc>
                <a:spcPct val="100000"/>
              </a:lnSpc>
              <a:buFont typeface="微軟正黑體" panose="020B0604030504040204" pitchFamily="34" charset="-120"/>
              <a:buChar char="•"/>
              <a:defRPr sz="1800">
                <a:solidFill>
                  <a:schemeClr val="tx1">
                    <a:lumMod val="50000"/>
                    <a:lumOff val="50000"/>
                  </a:schemeClr>
                </a:solidFill>
                <a:latin typeface="微軟正黑體" panose="020B0604030504040204" pitchFamily="34" charset="-120"/>
                <a:ea typeface="微軟正黑體" panose="020B0604030504040204" pitchFamily="34" charset="-120"/>
              </a:defRPr>
            </a:lvl3pPr>
            <a:lvl4pPr marL="1600200" indent="-228600">
              <a:lnSpc>
                <a:spcPct val="100000"/>
              </a:lnSpc>
              <a:buFont typeface="微軟正黑體" panose="020B0604030504040204" pitchFamily="34" charset="-120"/>
              <a:buChar char="ￚ"/>
              <a:defRPr sz="1600">
                <a:solidFill>
                  <a:srgbClr val="2F5597"/>
                </a:solidFill>
                <a:latin typeface="微軟正黑體" panose="020B0604030504040204" pitchFamily="34" charset="-120"/>
                <a:ea typeface="微軟正黑體" panose="020B0604030504040204" pitchFamily="34" charset="-120"/>
              </a:defRPr>
            </a:lvl4pPr>
            <a:lvl5pPr marL="2057400" indent="-228600">
              <a:lnSpc>
                <a:spcPct val="100000"/>
              </a:lnSpc>
              <a:buFont typeface="微軟正黑體" panose="020B0604030504040204" pitchFamily="34" charset="-120"/>
              <a:buChar char="»"/>
              <a:defRPr sz="1600">
                <a:solidFill>
                  <a:schemeClr val="tx1">
                    <a:lumMod val="50000"/>
                    <a:lumOff val="50000"/>
                  </a:schemeClr>
                </a:solidFill>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34473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73B99411-2EC7-4FE8-B224-17BCDF9179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圖片 11">
            <a:extLst>
              <a:ext uri="{FF2B5EF4-FFF2-40B4-BE49-F238E27FC236}">
                <a16:creationId xmlns:a16="http://schemas.microsoft.com/office/drawing/2014/main" id="{50B79006-3A69-4E84-BAA0-3BA775D46D1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文字方塊 15">
            <a:extLst>
              <a:ext uri="{FF2B5EF4-FFF2-40B4-BE49-F238E27FC236}">
                <a16:creationId xmlns:a16="http://schemas.microsoft.com/office/drawing/2014/main" id="{42FC2C12-77AB-4AA5-8812-7C9EAACF03D9}"/>
              </a:ext>
            </a:extLst>
          </p:cNvPr>
          <p:cNvSpPr txBox="1"/>
          <p:nvPr userDrawn="1"/>
        </p:nvSpPr>
        <p:spPr>
          <a:xfrm>
            <a:off x="533400" y="6415801"/>
            <a:ext cx="76199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CoreTech System Co., Ltd. │ Copyright© 2021 Moldex3D. All rights reserved.</a:t>
            </a:r>
            <a:endParaRPr kumimoji="0" lang="zh-TW" altLang="en-US" sz="1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7" name="投影片編號版面配置區 5">
            <a:extLst>
              <a:ext uri="{FF2B5EF4-FFF2-40B4-BE49-F238E27FC236}">
                <a16:creationId xmlns:a16="http://schemas.microsoft.com/office/drawing/2014/main" id="{50AD2F7D-38D6-4A4D-9DC4-B95EC1D0AE38}"/>
              </a:ext>
            </a:extLst>
          </p:cNvPr>
          <p:cNvSpPr>
            <a:spLocks noGrp="1"/>
          </p:cNvSpPr>
          <p:nvPr>
            <p:ph type="sldNum" sz="quarter" idx="4"/>
          </p:nvPr>
        </p:nvSpPr>
        <p:spPr>
          <a:xfrm>
            <a:off x="10757647" y="6450106"/>
            <a:ext cx="847165" cy="334670"/>
          </a:xfrm>
          <a:prstGeom prst="rect">
            <a:avLst/>
          </a:prstGeom>
        </p:spPr>
        <p:txBody>
          <a:bodyPr anchor="ctr"/>
          <a:lstStyle>
            <a:lvl1pP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642680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700" r:id="rId3"/>
    <p:sldLayoutId id="214748371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73B99411-2EC7-4FE8-B224-17BCDF9179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圖片 11">
            <a:extLst>
              <a:ext uri="{FF2B5EF4-FFF2-40B4-BE49-F238E27FC236}">
                <a16:creationId xmlns:a16="http://schemas.microsoft.com/office/drawing/2014/main" id="{50B79006-3A69-4E84-BAA0-3BA775D46D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文字方塊 15">
            <a:extLst>
              <a:ext uri="{FF2B5EF4-FFF2-40B4-BE49-F238E27FC236}">
                <a16:creationId xmlns:a16="http://schemas.microsoft.com/office/drawing/2014/main" id="{42FC2C12-77AB-4AA5-8812-7C9EAACF03D9}"/>
              </a:ext>
            </a:extLst>
          </p:cNvPr>
          <p:cNvSpPr txBox="1"/>
          <p:nvPr userDrawn="1"/>
        </p:nvSpPr>
        <p:spPr>
          <a:xfrm>
            <a:off x="533400" y="6415801"/>
            <a:ext cx="76199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CoreTech System Co., Ltd. │ Copyright© 2021 Moldex3D. All rights reserved.</a:t>
            </a:r>
            <a:endParaRPr kumimoji="0" lang="zh-TW" altLang="en-US" sz="1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7" name="投影片編號版面配置區 5">
            <a:extLst>
              <a:ext uri="{FF2B5EF4-FFF2-40B4-BE49-F238E27FC236}">
                <a16:creationId xmlns:a16="http://schemas.microsoft.com/office/drawing/2014/main" id="{50AD2F7D-38D6-4A4D-9DC4-B95EC1D0AE38}"/>
              </a:ext>
            </a:extLst>
          </p:cNvPr>
          <p:cNvSpPr>
            <a:spLocks noGrp="1"/>
          </p:cNvSpPr>
          <p:nvPr>
            <p:ph type="sldNum" sz="quarter" idx="4"/>
          </p:nvPr>
        </p:nvSpPr>
        <p:spPr>
          <a:xfrm>
            <a:off x="10757647" y="6450106"/>
            <a:ext cx="847165" cy="334670"/>
          </a:xfrm>
          <a:prstGeom prst="rect">
            <a:avLst/>
          </a:prstGeom>
        </p:spPr>
        <p:txBody>
          <a:bodyPr anchor="ctr"/>
          <a:lstStyle>
            <a:lvl1pP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06374623"/>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投影片編號版面配置區 5">
            <a:extLst>
              <a:ext uri="{FF2B5EF4-FFF2-40B4-BE49-F238E27FC236}">
                <a16:creationId xmlns:a16="http://schemas.microsoft.com/office/drawing/2014/main" id="{4AE5C249-3905-4638-9A5A-2032DCE3034D}"/>
              </a:ext>
            </a:extLst>
          </p:cNvPr>
          <p:cNvSpPr>
            <a:spLocks noGrp="1"/>
          </p:cNvSpPr>
          <p:nvPr>
            <p:ph type="sldNum" sz="quarter" idx="4"/>
          </p:nvPr>
        </p:nvSpPr>
        <p:spPr>
          <a:xfrm>
            <a:off x="10757647" y="6450106"/>
            <a:ext cx="847165" cy="334670"/>
          </a:xfrm>
          <a:prstGeom prst="rect">
            <a:avLst/>
          </a:prstGeom>
        </p:spPr>
        <p:txBody>
          <a:bodyPr anchor="ctr"/>
          <a:lstStyle>
            <a:lvl1pP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文字方塊 9">
            <a:extLst>
              <a:ext uri="{FF2B5EF4-FFF2-40B4-BE49-F238E27FC236}">
                <a16:creationId xmlns:a16="http://schemas.microsoft.com/office/drawing/2014/main" id="{E00F83C9-AF14-4854-9B52-2CDD580FEECF}"/>
              </a:ext>
            </a:extLst>
          </p:cNvPr>
          <p:cNvSpPr txBox="1"/>
          <p:nvPr userDrawn="1"/>
        </p:nvSpPr>
        <p:spPr>
          <a:xfrm>
            <a:off x="443750" y="6463553"/>
            <a:ext cx="97760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CoreTech System Co., Ltd. │ Copyright© 2021 Moldex3D.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6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No contents are construed as providing a warranty, including any warranty of merchantability, accuracy, completeness, or fitness for purpose, or representation for which CoreTech System Co., Ltd. assumes any legal responsibility.</a:t>
            </a:r>
            <a:endParaRPr kumimoji="0" lang="zh-TW" altLang="en-US" sz="6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pic>
        <p:nvPicPr>
          <p:cNvPr id="12" name="圖片 11" descr="一張含有 文字, 美工圖案 的圖片&#10;&#10;自動產生的描述">
            <a:extLst>
              <a:ext uri="{FF2B5EF4-FFF2-40B4-BE49-F238E27FC236}">
                <a16:creationId xmlns:a16="http://schemas.microsoft.com/office/drawing/2014/main" id="{0F18E710-1F54-451B-BBCA-60737C886AE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69426" y="6476987"/>
            <a:ext cx="880962" cy="294343"/>
          </a:xfrm>
          <a:prstGeom prst="rect">
            <a:avLst/>
          </a:prstGeom>
        </p:spPr>
      </p:pic>
      <p:cxnSp>
        <p:nvCxnSpPr>
          <p:cNvPr id="13" name="直線接點 12">
            <a:extLst>
              <a:ext uri="{FF2B5EF4-FFF2-40B4-BE49-F238E27FC236}">
                <a16:creationId xmlns:a16="http://schemas.microsoft.com/office/drawing/2014/main" id="{3C816802-BD2A-4D6E-B778-D369D7BBB797}"/>
              </a:ext>
            </a:extLst>
          </p:cNvPr>
          <p:cNvCxnSpPr>
            <a:cxnSpLocks/>
          </p:cNvCxnSpPr>
          <p:nvPr userDrawn="1"/>
        </p:nvCxnSpPr>
        <p:spPr>
          <a:xfrm>
            <a:off x="497821" y="6436659"/>
            <a:ext cx="11106991"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8085120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7D8EEE2-72DE-44B2-87A4-C027E60C5AF2}"/>
              </a:ext>
            </a:extLst>
          </p:cNvPr>
          <p:cNvSpPr/>
          <p:nvPr userDrawn="1"/>
        </p:nvSpPr>
        <p:spPr>
          <a:xfrm>
            <a:off x="0" y="0"/>
            <a:ext cx="12245788" cy="6858000"/>
          </a:xfrm>
          <a:prstGeom prst="rect">
            <a:avLst/>
          </a:prstGeom>
          <a:solidFill>
            <a:srgbClr val="C32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投影片編號版面配置區 5">
            <a:extLst>
              <a:ext uri="{FF2B5EF4-FFF2-40B4-BE49-F238E27FC236}">
                <a16:creationId xmlns:a16="http://schemas.microsoft.com/office/drawing/2014/main" id="{E37F389A-0CC6-4243-A8FB-91BB473F586B}"/>
              </a:ext>
            </a:extLst>
          </p:cNvPr>
          <p:cNvSpPr>
            <a:spLocks noGrp="1"/>
          </p:cNvSpPr>
          <p:nvPr>
            <p:ph type="sldNum" sz="quarter" idx="4"/>
          </p:nvPr>
        </p:nvSpPr>
        <p:spPr>
          <a:xfrm>
            <a:off x="10757647" y="6450106"/>
            <a:ext cx="847165" cy="334670"/>
          </a:xfrm>
          <a:prstGeom prst="rect">
            <a:avLst/>
          </a:prstGeom>
        </p:spPr>
        <p:txBody>
          <a:bodyPr anchor="ctr"/>
          <a:lstStyle>
            <a:lvl1pP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D0139-C9AB-4457-A630-2C0FF017D386}" type="slidenum">
              <a:rPr kumimoji="0" lang="zh-TW" altLang="en-US" sz="1000" b="0" i="0" u="none" strike="noStrike" kern="1200" cap="none" spc="0" normalizeH="0" baseline="0" noProof="0" smtClean="0">
                <a:ln>
                  <a:noFill/>
                </a:ln>
                <a:solidFill>
                  <a:prstClr val="white"/>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文字方塊 9">
            <a:extLst>
              <a:ext uri="{FF2B5EF4-FFF2-40B4-BE49-F238E27FC236}">
                <a16:creationId xmlns:a16="http://schemas.microsoft.com/office/drawing/2014/main" id="{55728A5D-1508-49B3-8A93-C70641F2C0DC}"/>
              </a:ext>
            </a:extLst>
          </p:cNvPr>
          <p:cNvSpPr txBox="1"/>
          <p:nvPr userDrawn="1"/>
        </p:nvSpPr>
        <p:spPr>
          <a:xfrm>
            <a:off x="443750" y="6463553"/>
            <a:ext cx="96863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7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CoreTech System Co., Ltd. │ Copyright© 2021 Moldex3D.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65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No contents are construed as providing a warranty, including any warranty of merchantability, accuracy, completeness, or fitness for purpose, or representation for which CoreTech System Co., Ltd. assumes any legal responsibility.</a:t>
            </a:r>
            <a:endParaRPr kumimoji="0" lang="zh-TW" altLang="en-US" sz="65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cxnSp>
        <p:nvCxnSpPr>
          <p:cNvPr id="12" name="直線接點 11">
            <a:extLst>
              <a:ext uri="{FF2B5EF4-FFF2-40B4-BE49-F238E27FC236}">
                <a16:creationId xmlns:a16="http://schemas.microsoft.com/office/drawing/2014/main" id="{2E75A03F-7F94-4D32-8668-84458EAED63A}"/>
              </a:ext>
            </a:extLst>
          </p:cNvPr>
          <p:cNvCxnSpPr>
            <a:cxnSpLocks/>
          </p:cNvCxnSpPr>
          <p:nvPr userDrawn="1"/>
        </p:nvCxnSpPr>
        <p:spPr>
          <a:xfrm>
            <a:off x="497821" y="6436659"/>
            <a:ext cx="11106991" cy="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pic>
        <p:nvPicPr>
          <p:cNvPr id="14" name="圖片 13">
            <a:extLst>
              <a:ext uri="{FF2B5EF4-FFF2-40B4-BE49-F238E27FC236}">
                <a16:creationId xmlns:a16="http://schemas.microsoft.com/office/drawing/2014/main" id="{D15E0C63-19E0-438E-BC1F-BB53CC02DA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9360" y="6476130"/>
            <a:ext cx="883527" cy="295200"/>
          </a:xfrm>
          <a:prstGeom prst="rect">
            <a:avLst/>
          </a:prstGeom>
        </p:spPr>
      </p:pic>
      <p:cxnSp>
        <p:nvCxnSpPr>
          <p:cNvPr id="15" name="直線接點 14">
            <a:extLst>
              <a:ext uri="{FF2B5EF4-FFF2-40B4-BE49-F238E27FC236}">
                <a16:creationId xmlns:a16="http://schemas.microsoft.com/office/drawing/2014/main" id="{6EE1275A-2FD5-489A-B7AD-D7F6186637E7}"/>
              </a:ext>
            </a:extLst>
          </p:cNvPr>
          <p:cNvCxnSpPr>
            <a:cxnSpLocks/>
          </p:cNvCxnSpPr>
          <p:nvPr userDrawn="1"/>
        </p:nvCxnSpPr>
        <p:spPr>
          <a:xfrm>
            <a:off x="497821" y="1165412"/>
            <a:ext cx="11106991" cy="0"/>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71323930"/>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43007"/>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mailto:talentawards@moldex3d.com"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E18FA5-67DB-4521-9733-272570889E63}"/>
              </a:ext>
            </a:extLst>
          </p:cNvPr>
          <p:cNvSpPr>
            <a:spLocks noGrp="1"/>
          </p:cNvSpPr>
          <p:nvPr>
            <p:ph type="ctrTitle"/>
          </p:nvPr>
        </p:nvSpPr>
        <p:spPr>
          <a:xfrm>
            <a:off x="533400" y="3657600"/>
            <a:ext cx="10058400" cy="762000"/>
          </a:xfrm>
        </p:spPr>
        <p:txBody>
          <a:bodyPr/>
          <a:lstStyle/>
          <a:p>
            <a:r>
              <a:rPr lang="en-GB" altLang="zh-TW" sz="3600" b="1" dirty="0">
                <a:solidFill>
                  <a:schemeClr val="tx1">
                    <a:lumMod val="85000"/>
                    <a:lumOff val="15000"/>
                  </a:schemeClr>
                </a:solidFill>
                <a:latin typeface="Microsoft YaHei" panose="020B0503020204020204" pitchFamily="34" charset="-122"/>
                <a:ea typeface="Microsoft YaHei" panose="020B0503020204020204" pitchFamily="34" charset="-122"/>
              </a:rPr>
              <a:t>&lt;</a:t>
            </a:r>
            <a:r>
              <a:rPr lang="zh-TW" altLang="en-US" sz="3600" b="1" dirty="0">
                <a:solidFill>
                  <a:schemeClr val="tx1">
                    <a:lumMod val="85000"/>
                    <a:lumOff val="15000"/>
                  </a:schemeClr>
                </a:solidFill>
                <a:latin typeface="Microsoft YaHei" panose="020B0503020204020204" pitchFamily="34" charset="-122"/>
                <a:ea typeface="Microsoft YaHei" panose="020B0503020204020204" pitchFamily="34" charset="-122"/>
              </a:rPr>
              <a:t>完整報告作品名稱</a:t>
            </a:r>
            <a:r>
              <a:rPr lang="en-GB" altLang="zh-TW" sz="3600" b="1" dirty="0">
                <a:solidFill>
                  <a:schemeClr val="tx1">
                    <a:lumMod val="85000"/>
                    <a:lumOff val="15000"/>
                  </a:schemeClr>
                </a:solidFill>
                <a:latin typeface="Microsoft YaHei" panose="020B0503020204020204" pitchFamily="34" charset="-122"/>
                <a:ea typeface="Microsoft YaHei" panose="020B0503020204020204" pitchFamily="34" charset="-122"/>
              </a:rPr>
              <a:t>&gt;</a:t>
            </a:r>
            <a:endParaRPr lang="zh-TW" altLang="en-US" dirty="0"/>
          </a:p>
        </p:txBody>
      </p:sp>
      <p:sp>
        <p:nvSpPr>
          <p:cNvPr id="3" name="副標題 2">
            <a:extLst>
              <a:ext uri="{FF2B5EF4-FFF2-40B4-BE49-F238E27FC236}">
                <a16:creationId xmlns:a16="http://schemas.microsoft.com/office/drawing/2014/main" id="{602E08CB-369C-4973-AA7E-879462DCBA69}"/>
              </a:ext>
            </a:extLst>
          </p:cNvPr>
          <p:cNvSpPr>
            <a:spLocks noGrp="1"/>
          </p:cNvSpPr>
          <p:nvPr>
            <p:ph type="subTitle" idx="1"/>
          </p:nvPr>
        </p:nvSpPr>
        <p:spPr>
          <a:xfrm>
            <a:off x="533400" y="4648200"/>
            <a:ext cx="10287000" cy="1571624"/>
          </a:xfrm>
        </p:spPr>
        <p:txBody>
          <a:bodyPr/>
          <a:lstStyle/>
          <a:p>
            <a: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&lt;</a:t>
            </a:r>
            <a:r>
              <a:rPr lang="zh-TW" altLang="en-US"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參賽者</a:t>
            </a:r>
            <a: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&gt;</a:t>
            </a:r>
            <a:b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br>
            <a: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&lt;</a:t>
            </a:r>
            <a:r>
              <a:rPr lang="zh-TW" altLang="en-US"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職稱</a:t>
            </a:r>
            <a: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&gt;</a:t>
            </a:r>
            <a:b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br>
            <a: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&lt;</a:t>
            </a:r>
            <a:r>
              <a:rPr lang="zh-TW" altLang="en-US"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部門名稱</a:t>
            </a:r>
            <a: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&gt;</a:t>
            </a:r>
            <a:b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br>
            <a: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&lt;</a:t>
            </a:r>
            <a:r>
              <a:rPr lang="zh-TW" altLang="en-US"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公司</a:t>
            </a:r>
            <a: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en-US"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學校名稱</a:t>
            </a:r>
            <a:r>
              <a:rPr lang="en-US" altLang="zh-TW"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rPr>
              <a:t>&gt;</a:t>
            </a:r>
            <a:endParaRPr lang="zh-TW" altLang="en-US" sz="2400" dirty="0">
              <a:solidFill>
                <a:schemeClr val="tx1">
                  <a:lumMod val="85000"/>
                  <a:lumOff val="15000"/>
                </a:schemeClr>
              </a:solidFill>
              <a:latin typeface="Microsoft YaHei" panose="020B0503020204020204" pitchFamily="34" charset="-122"/>
              <a:ea typeface="Microsoft YaHei" panose="020B0503020204020204" pitchFamily="34" charset="-122"/>
              <a:cs typeface="Segoe UI" panose="020B0502040204020203" pitchFamily="34" charset="0"/>
            </a:endParaRPr>
          </a:p>
          <a:p>
            <a:endParaRPr lang="zh-TW" altLang="en-US" dirty="0"/>
          </a:p>
        </p:txBody>
      </p:sp>
      <p:pic>
        <p:nvPicPr>
          <p:cNvPr id="8" name="圖片版面配置區 7">
            <a:extLst>
              <a:ext uri="{FF2B5EF4-FFF2-40B4-BE49-F238E27FC236}">
                <a16:creationId xmlns:a16="http://schemas.microsoft.com/office/drawing/2014/main" id="{D669BF8C-8C8A-41FD-B3D7-5D14316771A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9" r="909"/>
          <a:stretch>
            <a:fillRect/>
          </a:stretch>
        </p:blipFill>
        <p:spPr>
          <a:xfrm>
            <a:off x="381000" y="0"/>
            <a:ext cx="11810999" cy="3383359"/>
          </a:xfrm>
        </p:spPr>
      </p:pic>
    </p:spTree>
    <p:extLst>
      <p:ext uri="{BB962C8B-B14F-4D97-AF65-F5344CB8AC3E}">
        <p14:creationId xmlns:p14="http://schemas.microsoft.com/office/powerpoint/2010/main" val="420401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背景大綱</a:t>
            </a:r>
          </a:p>
        </p:txBody>
      </p:sp>
      <p:sp>
        <p:nvSpPr>
          <p:cNvPr id="5" name="內容版面配置區 4"/>
          <p:cNvSpPr>
            <a:spLocks noGrp="1"/>
          </p:cNvSpPr>
          <p:nvPr>
            <p:ph sz="quarter" idx="16"/>
          </p:nvPr>
        </p:nvSpPr>
        <p:spPr/>
        <p:txBody>
          <a:bodyPr/>
          <a:lstStyle/>
          <a:p>
            <a:r>
              <a:rPr lang="zh-TW" altLang="en-US" b="0" dirty="0"/>
              <a:t>該產品或是製程當前的設計開發趨勢為何？</a:t>
            </a:r>
            <a:endParaRPr lang="en-US" altLang="zh-TW" b="0" dirty="0"/>
          </a:p>
          <a:p>
            <a:pPr>
              <a:buNone/>
            </a:pPr>
            <a:endParaRPr lang="en-US" altLang="zh-TW" dirty="0"/>
          </a:p>
          <a:p>
            <a:pPr>
              <a:buNone/>
            </a:pPr>
            <a:endParaRPr lang="zh-TW" altLang="en-US" dirty="0"/>
          </a:p>
        </p:txBody>
      </p:sp>
    </p:spTree>
    <p:extLst>
      <p:ext uri="{BB962C8B-B14F-4D97-AF65-F5344CB8AC3E}">
        <p14:creationId xmlns:p14="http://schemas.microsoft.com/office/powerpoint/2010/main" val="424629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挑戰及解決方案</a:t>
            </a:r>
          </a:p>
        </p:txBody>
      </p:sp>
      <p:sp>
        <p:nvSpPr>
          <p:cNvPr id="3" name="內容版面配置區 2"/>
          <p:cNvSpPr>
            <a:spLocks noGrp="1"/>
          </p:cNvSpPr>
          <p:nvPr>
            <p:ph sz="quarter" idx="16"/>
          </p:nvPr>
        </p:nvSpPr>
        <p:spPr/>
        <p:txBody>
          <a:bodyPr/>
          <a:lstStyle/>
          <a:p>
            <a:r>
              <a:rPr lang="zh-TW" altLang="en-US" b="0" dirty="0"/>
              <a:t>當前的挑戰</a:t>
            </a:r>
            <a:r>
              <a:rPr lang="en-US" altLang="zh-TW" b="0" dirty="0"/>
              <a:t>/</a:t>
            </a:r>
            <a:r>
              <a:rPr lang="zh-TW" altLang="en-US" b="0" dirty="0"/>
              <a:t>問題是甚麼？請闡述其重要性。</a:t>
            </a:r>
            <a:endParaRPr lang="en-US" altLang="zh-TW" b="0" dirty="0"/>
          </a:p>
          <a:p>
            <a:endParaRPr lang="en-US" altLang="zh-TW" b="0" dirty="0"/>
          </a:p>
          <a:p>
            <a:endParaRPr lang="en-US" altLang="zh-TW" b="0" dirty="0"/>
          </a:p>
          <a:p>
            <a:r>
              <a:rPr lang="zh-TW" altLang="en-US" b="0" dirty="0"/>
              <a:t>為何選擇</a:t>
            </a:r>
            <a:r>
              <a:rPr lang="en-US" altLang="zh-TW" b="0" dirty="0"/>
              <a:t>Moldex3D</a:t>
            </a:r>
            <a:r>
              <a:rPr lang="zh-TW" altLang="en-US" b="0" dirty="0"/>
              <a:t>？</a:t>
            </a:r>
            <a:endParaRPr lang="en-US" altLang="zh-TW" b="0" dirty="0"/>
          </a:p>
          <a:p>
            <a:endParaRPr lang="zh-TW" altLang="en-US" dirty="0"/>
          </a:p>
        </p:txBody>
      </p:sp>
    </p:spTree>
    <p:extLst>
      <p:ext uri="{BB962C8B-B14F-4D97-AF65-F5344CB8AC3E}">
        <p14:creationId xmlns:p14="http://schemas.microsoft.com/office/powerpoint/2010/main" val="21762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目標</a:t>
            </a:r>
          </a:p>
        </p:txBody>
      </p:sp>
      <p:sp>
        <p:nvSpPr>
          <p:cNvPr id="3" name="內容版面配置區 2"/>
          <p:cNvSpPr>
            <a:spLocks noGrp="1"/>
          </p:cNvSpPr>
          <p:nvPr>
            <p:ph sz="quarter" idx="16"/>
          </p:nvPr>
        </p:nvSpPr>
        <p:spPr/>
        <p:txBody>
          <a:bodyPr/>
          <a:lstStyle/>
          <a:p>
            <a:r>
              <a:rPr lang="zh-TW" altLang="en-US" b="0" dirty="0"/>
              <a:t>目標</a:t>
            </a:r>
            <a:endParaRPr lang="en-US" altLang="zh-TW" b="0" dirty="0"/>
          </a:p>
          <a:p>
            <a:pPr lvl="1"/>
            <a:r>
              <a:rPr lang="zh-TW" altLang="en-US" dirty="0"/>
              <a:t>請描述作品預計達成之目標</a:t>
            </a:r>
            <a:endParaRPr lang="en-US" altLang="zh-TW" dirty="0"/>
          </a:p>
          <a:p>
            <a:endParaRPr lang="en-US" altLang="zh-TW" b="0" dirty="0"/>
          </a:p>
          <a:p>
            <a:r>
              <a:rPr lang="zh-TW" altLang="en-US" b="0" dirty="0"/>
              <a:t>預期效益</a:t>
            </a:r>
            <a:endParaRPr lang="en-US" altLang="zh-TW" b="0" dirty="0"/>
          </a:p>
          <a:p>
            <a:pPr lvl="1"/>
            <a:r>
              <a:rPr lang="zh-TW" altLang="en-US" dirty="0"/>
              <a:t>請描述預計達成的具體效益，例如：成型週期縮短</a:t>
            </a:r>
            <a:r>
              <a:rPr lang="en-US" altLang="zh-TW" dirty="0"/>
              <a:t> 20</a:t>
            </a:r>
            <a:r>
              <a:rPr lang="zh-TW" altLang="en-US" dirty="0"/>
              <a:t>秒、</a:t>
            </a:r>
            <a:r>
              <a:rPr lang="en-US" altLang="zh-TW" dirty="0"/>
              <a:t>Z</a:t>
            </a:r>
            <a:r>
              <a:rPr lang="zh-TW" altLang="en-US" dirty="0"/>
              <a:t>軸方向變形量改善</a:t>
            </a:r>
            <a:r>
              <a:rPr lang="en-US" altLang="zh-TW" dirty="0"/>
              <a:t> 50%</a:t>
            </a:r>
            <a:endParaRPr lang="en-GB" altLang="zh-TW" dirty="0"/>
          </a:p>
        </p:txBody>
      </p:sp>
    </p:spTree>
    <p:extLst>
      <p:ext uri="{BB962C8B-B14F-4D97-AF65-F5344CB8AC3E}">
        <p14:creationId xmlns:p14="http://schemas.microsoft.com/office/powerpoint/2010/main" val="41531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spcBef>
                <a:spcPts val="0"/>
              </a:spcBef>
            </a:pPr>
            <a:r>
              <a:rPr lang="zh-TW" altLang="en-US" sz="3200" dirty="0">
                <a:cs typeface="Arial" pitchFamily="34" charset="0"/>
              </a:rPr>
              <a:t>產品介紹</a:t>
            </a:r>
            <a:endParaRPr lang="en-US" altLang="zh-TW" sz="3200" dirty="0">
              <a:cs typeface="Arial" pitchFamily="34" charset="0"/>
            </a:endParaRPr>
          </a:p>
        </p:txBody>
      </p:sp>
      <p:sp>
        <p:nvSpPr>
          <p:cNvPr id="2" name="文字版面配置區 1">
            <a:extLst>
              <a:ext uri="{FF2B5EF4-FFF2-40B4-BE49-F238E27FC236}">
                <a16:creationId xmlns:a16="http://schemas.microsoft.com/office/drawing/2014/main" id="{F2BBD2FA-6845-4AFD-A7F2-6050BD065542}"/>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81266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2" algn="l" rtl="0">
              <a:lnSpc>
                <a:spcPct val="90000"/>
              </a:lnSpc>
              <a:spcBef>
                <a:spcPct val="0"/>
              </a:spcBef>
            </a:pPr>
            <a:r>
              <a:rPr lang="zh-TW" altLang="en-US" sz="2000" b="1" kern="1200" dirty="0">
                <a:solidFill>
                  <a:srgbClr val="F08501"/>
                </a:solidFill>
                <a:latin typeface="微軟正黑體" panose="020B0604030504040204" pitchFamily="34" charset="-120"/>
                <a:ea typeface="微軟正黑體" panose="020B0604030504040204" pitchFamily="34" charset="-120"/>
                <a:cs typeface="+mn-cs"/>
              </a:rPr>
              <a:t>產品及模具開發流程與分工介紹</a:t>
            </a:r>
          </a:p>
        </p:txBody>
      </p:sp>
      <p:sp>
        <p:nvSpPr>
          <p:cNvPr id="4" name="內容版面配置區 3"/>
          <p:cNvSpPr>
            <a:spLocks noGrp="1"/>
          </p:cNvSpPr>
          <p:nvPr>
            <p:ph sz="quarter" idx="16"/>
          </p:nvPr>
        </p:nvSpPr>
        <p:spPr/>
        <p:txBody>
          <a:bodyPr/>
          <a:lstStyle/>
          <a:p>
            <a:r>
              <a:rPr lang="zh-TW" altLang="en-US" b="0" dirty="0"/>
              <a:t>建議使用流程圖來呈現產品開發流程及分工 </a:t>
            </a:r>
            <a:r>
              <a:rPr lang="en-US" altLang="zh-TW" b="0" dirty="0"/>
              <a:t>(</a:t>
            </a:r>
            <a:r>
              <a:rPr lang="zh-TW" altLang="en-US" b="0" dirty="0"/>
              <a:t>範例如下</a:t>
            </a:r>
            <a:r>
              <a:rPr lang="en-US" altLang="zh-TW" b="0" dirty="0"/>
              <a:t>)</a:t>
            </a:r>
            <a:endParaRPr lang="en-US" altLang="zh-TW" dirty="0"/>
          </a:p>
          <a:p>
            <a:endParaRPr lang="zh-TW"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8800"/>
            <a:ext cx="6901096" cy="41874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4096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lvl="1"/>
            <a:r>
              <a:rPr lang="zh-TW" altLang="en-US" sz="1800" b="1" kern="1200" dirty="0">
                <a:solidFill>
                  <a:srgbClr val="F08501"/>
                </a:solidFill>
                <a:latin typeface="微軟正黑體" panose="020B0604030504040204" pitchFamily="34" charset="-120"/>
                <a:ea typeface="微軟正黑體" panose="020B0604030504040204" pitchFamily="34" charset="-120"/>
                <a:cs typeface="+mn-cs"/>
              </a:rPr>
              <a:t>產品</a:t>
            </a:r>
            <a:endParaRPr lang="zh-TW" altLang="en-US" kern="1200" dirty="0">
              <a:solidFill>
                <a:schemeClr val="tx1">
                  <a:lumMod val="95000"/>
                  <a:lumOff val="5000"/>
                </a:schemeClr>
              </a:solidFill>
              <a:latin typeface="Arial" pitchFamily="34" charset="0"/>
            </a:endParaRPr>
          </a:p>
        </p:txBody>
      </p:sp>
      <p:sp>
        <p:nvSpPr>
          <p:cNvPr id="5" name="內容版面配置區 4"/>
          <p:cNvSpPr>
            <a:spLocks noGrp="1"/>
          </p:cNvSpPr>
          <p:nvPr>
            <p:ph sz="quarter" idx="16"/>
          </p:nvPr>
        </p:nvSpPr>
        <p:spPr/>
        <p:txBody>
          <a:bodyPr/>
          <a:lstStyle/>
          <a:p>
            <a:r>
              <a:rPr lang="zh-TW" altLang="en-US" b="0" dirty="0"/>
              <a:t>產品件名稱：</a:t>
            </a:r>
            <a:endParaRPr lang="en-US" altLang="zh-TW" b="0" dirty="0"/>
          </a:p>
          <a:p>
            <a:pPr lvl="1"/>
            <a:r>
              <a:rPr lang="zh-TW" altLang="en-US" sz="1600" dirty="0"/>
              <a:t>例如：汽車儀表板</a:t>
            </a:r>
            <a:endParaRPr lang="en-US" altLang="zh-TW" dirty="0"/>
          </a:p>
          <a:p>
            <a:endParaRPr lang="en-US" altLang="zh-TW" b="0" dirty="0"/>
          </a:p>
          <a:p>
            <a:r>
              <a:rPr lang="zh-TW" altLang="en-US" b="0" dirty="0"/>
              <a:t>產品尺寸</a:t>
            </a:r>
          </a:p>
          <a:p>
            <a:pPr lvl="1"/>
            <a:r>
              <a:rPr lang="zh-TW" altLang="en-US" dirty="0"/>
              <a:t>長：</a:t>
            </a:r>
            <a:r>
              <a:rPr lang="en-US" altLang="zh-TW" dirty="0"/>
              <a:t>     mm</a:t>
            </a:r>
          </a:p>
          <a:p>
            <a:pPr lvl="1"/>
            <a:r>
              <a:rPr lang="zh-TW" altLang="en-US" dirty="0"/>
              <a:t>寬：     </a:t>
            </a:r>
            <a:r>
              <a:rPr lang="en-US" altLang="zh-TW" dirty="0"/>
              <a:t>mm</a:t>
            </a:r>
          </a:p>
          <a:p>
            <a:pPr lvl="1"/>
            <a:r>
              <a:rPr lang="zh-TW" altLang="en-US" dirty="0"/>
              <a:t>高：</a:t>
            </a:r>
            <a:r>
              <a:rPr lang="en-US" altLang="zh-TW" dirty="0"/>
              <a:t>     mm</a:t>
            </a:r>
          </a:p>
          <a:p>
            <a:pPr lvl="1"/>
            <a:r>
              <a:rPr lang="zh-TW" altLang="en-US" dirty="0"/>
              <a:t>厚度：</a:t>
            </a:r>
            <a:r>
              <a:rPr lang="en-US" altLang="zh-TW" dirty="0"/>
              <a:t>  mm</a:t>
            </a:r>
          </a:p>
          <a:p>
            <a:pPr lvl="1"/>
            <a:endParaRPr lang="en-US" altLang="zh-TW" sz="1600" dirty="0"/>
          </a:p>
          <a:p>
            <a:r>
              <a:rPr lang="zh-TW" altLang="en-US" b="0" dirty="0"/>
              <a:t>網格模型</a:t>
            </a:r>
            <a:endParaRPr lang="en-US" altLang="zh-TW" b="0" dirty="0"/>
          </a:p>
          <a:p>
            <a:pPr lvl="1"/>
            <a:r>
              <a:rPr lang="zh-TW" altLang="en-US" dirty="0"/>
              <a:t>網格型態</a:t>
            </a:r>
            <a:r>
              <a:rPr lang="en-US" altLang="zh-TW" dirty="0"/>
              <a:t> </a:t>
            </a:r>
            <a:endParaRPr lang="zh-TW" altLang="en-US" dirty="0"/>
          </a:p>
          <a:p>
            <a:pPr lvl="1"/>
            <a:r>
              <a:rPr lang="zh-TW" altLang="en-US" dirty="0"/>
              <a:t>總網格數</a:t>
            </a:r>
            <a:r>
              <a:rPr lang="en-US" altLang="zh-TW" dirty="0"/>
              <a:t> </a:t>
            </a:r>
          </a:p>
          <a:p>
            <a:pPr>
              <a:spcBef>
                <a:spcPts val="1800"/>
              </a:spcBef>
              <a:buNone/>
            </a:pPr>
            <a:endParaRPr lang="en-US" altLang="zh-TW" sz="1800" dirty="0"/>
          </a:p>
        </p:txBody>
      </p:sp>
      <p:pic>
        <p:nvPicPr>
          <p:cNvPr id="6" name="內容版面配置區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887996" y="1893332"/>
            <a:ext cx="4200609" cy="3415448"/>
          </a:xfrm>
          <a:prstGeom prst="rect">
            <a:avLst/>
          </a:prstGeom>
          <a:noFill/>
          <a:ln w="9525">
            <a:noFill/>
            <a:miter lim="800000"/>
            <a:headEnd/>
            <a:tailEnd/>
          </a:ln>
        </p:spPr>
      </p:pic>
      <p:sp>
        <p:nvSpPr>
          <p:cNvPr id="7" name="文字方塊 6"/>
          <p:cNvSpPr txBox="1"/>
          <p:nvPr/>
        </p:nvSpPr>
        <p:spPr>
          <a:xfrm>
            <a:off x="5924035" y="1524000"/>
            <a:ext cx="4134366" cy="369332"/>
          </a:xfrm>
          <a:prstGeom prst="rect">
            <a:avLst/>
          </a:prstGeom>
          <a:solidFill>
            <a:srgbClr val="FFC000"/>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請提供實際產品的圖片</a:t>
            </a:r>
          </a:p>
        </p:txBody>
      </p:sp>
    </p:spTree>
    <p:extLst>
      <p:ext uri="{BB962C8B-B14F-4D97-AF65-F5344CB8AC3E}">
        <p14:creationId xmlns:p14="http://schemas.microsoft.com/office/powerpoint/2010/main" val="41765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材料分析</a:t>
            </a:r>
          </a:p>
        </p:txBody>
      </p:sp>
      <p:sp>
        <p:nvSpPr>
          <p:cNvPr id="7" name="內容版面配置區 6">
            <a:extLst>
              <a:ext uri="{FF2B5EF4-FFF2-40B4-BE49-F238E27FC236}">
                <a16:creationId xmlns:a16="http://schemas.microsoft.com/office/drawing/2014/main" id="{92D35399-2BD0-4E3C-8B44-1546B535A0D2}"/>
              </a:ext>
            </a:extLst>
          </p:cNvPr>
          <p:cNvSpPr>
            <a:spLocks noGrp="1"/>
          </p:cNvSpPr>
          <p:nvPr>
            <p:ph sz="quarter" idx="16"/>
          </p:nvPr>
        </p:nvSpPr>
        <p:spPr/>
        <p:txBody>
          <a:bodyPr/>
          <a:lstStyle/>
          <a:p>
            <a:endParaRPr lang="zh-TW"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1494875"/>
            <a:ext cx="6553200" cy="4609838"/>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文字方塊 5"/>
          <p:cNvSpPr txBox="1"/>
          <p:nvPr/>
        </p:nvSpPr>
        <p:spPr>
          <a:xfrm>
            <a:off x="2314576" y="990600"/>
            <a:ext cx="4932345" cy="400110"/>
          </a:xfrm>
          <a:prstGeom prst="rect">
            <a:avLst/>
          </a:prstGeom>
          <a:solidFill>
            <a:srgbClr val="FFC000"/>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範例：請提供產品使用的材料資訊</a:t>
            </a:r>
            <a:endParaRPr lang="zh-TW" altLang="en-US" sz="2000" dirty="0">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352041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成型條件</a:t>
            </a:r>
          </a:p>
        </p:txBody>
      </p:sp>
      <p:sp>
        <p:nvSpPr>
          <p:cNvPr id="3" name="內容版面配置區 2"/>
          <p:cNvSpPr>
            <a:spLocks noGrp="1"/>
          </p:cNvSpPr>
          <p:nvPr>
            <p:ph sz="quarter" idx="16"/>
          </p:nvPr>
        </p:nvSpPr>
        <p:spPr/>
        <p:txBody>
          <a:bodyPr/>
          <a:lstStyle/>
          <a:p>
            <a:r>
              <a:rPr lang="zh-TW" altLang="en-US" sz="2200" b="0" dirty="0"/>
              <a:t>充填時間：</a:t>
            </a:r>
            <a:r>
              <a:rPr lang="en-US" altLang="zh-TW" sz="2200" b="0" dirty="0"/>
              <a:t> sec</a:t>
            </a:r>
          </a:p>
          <a:p>
            <a:r>
              <a:rPr lang="zh-TW" altLang="en-US" sz="2200" b="0" dirty="0"/>
              <a:t>熔膠溫度： </a:t>
            </a:r>
            <a:r>
              <a:rPr lang="en-US" altLang="zh-TW" sz="2200" b="0" dirty="0"/>
              <a:t>°C</a:t>
            </a:r>
          </a:p>
          <a:p>
            <a:r>
              <a:rPr lang="zh-TW" altLang="en-US" sz="2200" b="0" dirty="0"/>
              <a:t>模具溫度： </a:t>
            </a:r>
            <a:r>
              <a:rPr lang="en-US" altLang="zh-TW" sz="2200" b="0" dirty="0"/>
              <a:t>°C</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951" y="1524001"/>
            <a:ext cx="4770040" cy="3791571"/>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文字方塊 4"/>
          <p:cNvSpPr txBox="1"/>
          <p:nvPr/>
        </p:nvSpPr>
        <p:spPr>
          <a:xfrm>
            <a:off x="5307060" y="1053248"/>
            <a:ext cx="4932345" cy="400110"/>
          </a:xfrm>
          <a:prstGeom prst="rect">
            <a:avLst/>
          </a:prstGeom>
          <a:solidFill>
            <a:srgbClr val="FFC000"/>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範例：請提供詳細的成型條件資訊</a:t>
            </a:r>
          </a:p>
        </p:txBody>
      </p:sp>
    </p:spTree>
    <p:extLst>
      <p:ext uri="{BB962C8B-B14F-4D97-AF65-F5344CB8AC3E}">
        <p14:creationId xmlns:p14="http://schemas.microsoft.com/office/powerpoint/2010/main" val="251270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流道配置</a:t>
            </a:r>
          </a:p>
        </p:txBody>
      </p:sp>
      <p:sp>
        <p:nvSpPr>
          <p:cNvPr id="7" name="內容版面配置區 6">
            <a:extLst>
              <a:ext uri="{FF2B5EF4-FFF2-40B4-BE49-F238E27FC236}">
                <a16:creationId xmlns:a16="http://schemas.microsoft.com/office/drawing/2014/main" id="{D04C44C9-AEF9-4F61-A1EA-52658909D71B}"/>
              </a:ext>
            </a:extLst>
          </p:cNvPr>
          <p:cNvSpPr>
            <a:spLocks noGrp="1"/>
          </p:cNvSpPr>
          <p:nvPr>
            <p:ph sz="quarter" idx="16"/>
          </p:nvPr>
        </p:nvSpPr>
        <p:spPr/>
        <p:txBody>
          <a:bodyPr/>
          <a:lstStyle/>
          <a:p>
            <a:endParaRPr lang="zh-TW"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336" y="1014717"/>
            <a:ext cx="7630615" cy="5145073"/>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文字方塊 5"/>
          <p:cNvSpPr txBox="1"/>
          <p:nvPr/>
        </p:nvSpPr>
        <p:spPr>
          <a:xfrm>
            <a:off x="2255049" y="1014717"/>
            <a:ext cx="4932345" cy="400110"/>
          </a:xfrm>
          <a:prstGeom prst="rect">
            <a:avLst/>
          </a:prstGeom>
          <a:solidFill>
            <a:srgbClr val="FFC000"/>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範例：請展示產品的流道配置</a:t>
            </a:r>
          </a:p>
        </p:txBody>
      </p:sp>
    </p:spTree>
    <p:extLst>
      <p:ext uri="{BB962C8B-B14F-4D97-AF65-F5344CB8AC3E}">
        <p14:creationId xmlns:p14="http://schemas.microsoft.com/office/powerpoint/2010/main" val="242778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冷卻水路設計</a:t>
            </a:r>
          </a:p>
        </p:txBody>
      </p:sp>
      <p:sp>
        <p:nvSpPr>
          <p:cNvPr id="7" name="內容版面配置區 6">
            <a:extLst>
              <a:ext uri="{FF2B5EF4-FFF2-40B4-BE49-F238E27FC236}">
                <a16:creationId xmlns:a16="http://schemas.microsoft.com/office/drawing/2014/main" id="{79F06883-73D5-45C1-B502-544F7C9A4EDD}"/>
              </a:ext>
            </a:extLst>
          </p:cNvPr>
          <p:cNvSpPr>
            <a:spLocks noGrp="1"/>
          </p:cNvSpPr>
          <p:nvPr>
            <p:ph sz="quarter" idx="16"/>
          </p:nvPr>
        </p:nvSpPr>
        <p:spPr/>
        <p:txBody>
          <a:bodyPr/>
          <a:lstStyle/>
          <a:p>
            <a:endParaRPr lang="zh-TW" altLang="en-US"/>
          </a:p>
        </p:txBody>
      </p:sp>
      <p:grpSp>
        <p:nvGrpSpPr>
          <p:cNvPr id="8" name="群組 7">
            <a:extLst>
              <a:ext uri="{FF2B5EF4-FFF2-40B4-BE49-F238E27FC236}">
                <a16:creationId xmlns:a16="http://schemas.microsoft.com/office/drawing/2014/main" id="{B3A9D1B2-E04A-41D5-B685-AD7368317456}"/>
              </a:ext>
            </a:extLst>
          </p:cNvPr>
          <p:cNvGrpSpPr/>
          <p:nvPr/>
        </p:nvGrpSpPr>
        <p:grpSpPr>
          <a:xfrm>
            <a:off x="2209799" y="1279525"/>
            <a:ext cx="7363021" cy="4691678"/>
            <a:chOff x="2380736" y="1090318"/>
            <a:chExt cx="7014518" cy="4469614"/>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854" y="1090318"/>
              <a:ext cx="7010400" cy="4469614"/>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文字方塊 5"/>
            <p:cNvSpPr txBox="1"/>
            <p:nvPr/>
          </p:nvSpPr>
          <p:spPr>
            <a:xfrm>
              <a:off x="2380736" y="1101479"/>
              <a:ext cx="4932345" cy="381172"/>
            </a:xfrm>
            <a:prstGeom prst="rect">
              <a:avLst/>
            </a:prstGeom>
            <a:solidFill>
              <a:srgbClr val="FFC000"/>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範例：請展示產品的水路設計</a:t>
              </a:r>
            </a:p>
          </p:txBody>
        </p:sp>
      </p:grpSp>
    </p:spTree>
    <p:extLst>
      <p:ext uri="{BB962C8B-B14F-4D97-AF65-F5344CB8AC3E}">
        <p14:creationId xmlns:p14="http://schemas.microsoft.com/office/powerpoint/2010/main" val="364443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撰寫</a:t>
            </a:r>
            <a:r>
              <a:rPr lang="en-US" altLang="zh-TW" dirty="0"/>
              <a:t>Tips</a:t>
            </a:r>
            <a:r>
              <a:rPr lang="zh-TW" altLang="en-US" dirty="0"/>
              <a:t>：圖片範例</a:t>
            </a:r>
          </a:p>
        </p:txBody>
      </p:sp>
      <p:sp>
        <p:nvSpPr>
          <p:cNvPr id="4" name="內容版面配置區 3">
            <a:extLst>
              <a:ext uri="{FF2B5EF4-FFF2-40B4-BE49-F238E27FC236}">
                <a16:creationId xmlns:a16="http://schemas.microsoft.com/office/drawing/2014/main" id="{0C772844-C377-4060-B1F0-60AFE330C5DC}"/>
              </a:ext>
            </a:extLst>
          </p:cNvPr>
          <p:cNvSpPr>
            <a:spLocks noGrp="1"/>
          </p:cNvSpPr>
          <p:nvPr>
            <p:ph sz="quarter" idx="16"/>
          </p:nvPr>
        </p:nvSpPr>
        <p:spPr/>
        <p:txBody>
          <a:bodyPr/>
          <a:lstStyle/>
          <a:p>
            <a:endParaRPr lang="zh-TW" altLang="en-US" dirty="0"/>
          </a:p>
        </p:txBody>
      </p:sp>
      <p:sp>
        <p:nvSpPr>
          <p:cNvPr id="13" name="矩形 12"/>
          <p:cNvSpPr/>
          <p:nvPr/>
        </p:nvSpPr>
        <p:spPr>
          <a:xfrm>
            <a:off x="2209800" y="1524000"/>
            <a:ext cx="7632826" cy="3733800"/>
          </a:xfrm>
          <a:prstGeom prst="rect">
            <a:avLst/>
          </a:prstGeom>
          <a:noFill/>
          <a:ln w="571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11" name="文字方塊 10"/>
          <p:cNvSpPr txBox="1"/>
          <p:nvPr/>
        </p:nvSpPr>
        <p:spPr>
          <a:xfrm>
            <a:off x="2244812" y="1589456"/>
            <a:ext cx="6122847" cy="369332"/>
          </a:xfrm>
          <a:prstGeom prst="rect">
            <a:avLst/>
          </a:prstGeom>
          <a:solidFill>
            <a:srgbClr val="FFC000"/>
          </a:solid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圖片尺寸及解析度需求：</a:t>
            </a:r>
            <a:r>
              <a:rPr lang="en-US" altLang="zh-TW" b="1" dirty="0"/>
              <a:t>1,500 x 2,100 pixels, 300dpi</a:t>
            </a:r>
            <a:endParaRPr lang="zh-TW" altLang="en-US" b="1" dirty="0"/>
          </a:p>
        </p:txBody>
      </p:sp>
      <p:sp>
        <p:nvSpPr>
          <p:cNvPr id="15" name="文字方塊 14"/>
          <p:cNvSpPr txBox="1"/>
          <p:nvPr/>
        </p:nvSpPr>
        <p:spPr>
          <a:xfrm>
            <a:off x="2244811" y="4572001"/>
            <a:ext cx="5823964" cy="646331"/>
          </a:xfrm>
          <a:prstGeom prst="rect">
            <a:avLst/>
          </a:prstGeom>
          <a:solidFill>
            <a:srgbClr val="FFC000"/>
          </a:solid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請附上圖片說明</a:t>
            </a:r>
            <a:br>
              <a:rPr lang="en-US" altLang="zh-TW" b="1" dirty="0">
                <a:latin typeface="微軟正黑體" panose="020B0604030504040204" pitchFamily="34" charset="-120"/>
                <a:ea typeface="微軟正黑體" panose="020B0604030504040204" pitchFamily="34" charset="-120"/>
              </a:rPr>
            </a:b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例如：圖一  模流分析結果顯示和實際試模結果高度符合</a:t>
            </a:r>
            <a:endPar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16" name="Picture 2"/>
          <p:cNvPicPr>
            <a:picLocks noChangeAspect="1" noChangeArrowheads="1"/>
          </p:cNvPicPr>
          <p:nvPr/>
        </p:nvPicPr>
        <p:blipFill>
          <a:blip r:embed="rId2" cstate="print"/>
          <a:srcRect/>
          <a:stretch>
            <a:fillRect/>
          </a:stretch>
        </p:blipFill>
        <p:spPr bwMode="auto">
          <a:xfrm>
            <a:off x="5708822" y="2184392"/>
            <a:ext cx="3690404" cy="1799729"/>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t="5218" b="16262"/>
          <a:stretch>
            <a:fillRect/>
          </a:stretch>
        </p:blipFill>
        <p:spPr bwMode="auto">
          <a:xfrm>
            <a:off x="2314575" y="2049424"/>
            <a:ext cx="3256622" cy="2069664"/>
          </a:xfrm>
          <a:prstGeom prst="rect">
            <a:avLst/>
          </a:prstGeom>
          <a:noFill/>
          <a:ln>
            <a:noFill/>
          </a:ln>
        </p:spPr>
      </p:pic>
      <p:sp>
        <p:nvSpPr>
          <p:cNvPr id="12" name="矩形 11"/>
          <p:cNvSpPr/>
          <p:nvPr/>
        </p:nvSpPr>
        <p:spPr>
          <a:xfrm>
            <a:off x="5735595" y="4136606"/>
            <a:ext cx="2470228" cy="276999"/>
          </a:xfrm>
          <a:prstGeom prst="rect">
            <a:avLst/>
          </a:prstGeom>
        </p:spPr>
        <p:txBody>
          <a:bodyPr wrap="none">
            <a:spAutoFit/>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圖片來源：</a:t>
            </a:r>
            <a:r>
              <a:rPr lang="en-US" altLang="zh-TW" sz="1200" b="1" dirty="0">
                <a:solidFill>
                  <a:prstClr val="black"/>
                </a:solidFill>
                <a:latin typeface="微軟正黑體" panose="020B0604030504040204" pitchFamily="34" charset="-120"/>
                <a:ea typeface="微軟正黑體" panose="020B0604030504040204" pitchFamily="34" charset="-120"/>
              </a:rPr>
              <a:t> BASF Polyurethanes</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6652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模流分析應用</a:t>
            </a:r>
          </a:p>
        </p:txBody>
      </p:sp>
      <p:sp>
        <p:nvSpPr>
          <p:cNvPr id="2" name="文字版面配置區 1">
            <a:extLst>
              <a:ext uri="{FF2B5EF4-FFF2-40B4-BE49-F238E27FC236}">
                <a16:creationId xmlns:a16="http://schemas.microsoft.com/office/drawing/2014/main" id="{23BFA4A4-6332-4FC0-B99C-882ADD03A60F}"/>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62058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分析方法及流程</a:t>
            </a:r>
          </a:p>
        </p:txBody>
      </p:sp>
      <p:sp>
        <p:nvSpPr>
          <p:cNvPr id="5" name="內容版面配置區 4"/>
          <p:cNvSpPr>
            <a:spLocks noGrp="1"/>
          </p:cNvSpPr>
          <p:nvPr>
            <p:ph sz="quarter" idx="16"/>
          </p:nvPr>
        </p:nvSpPr>
        <p:spPr/>
        <p:txBody>
          <a:bodyPr/>
          <a:lstStyle/>
          <a:p>
            <a:r>
              <a:rPr lang="zh-TW" altLang="en-US" b="0" dirty="0"/>
              <a:t>使用哪些產品、模組或是功能？ 有特別著重的部分？</a:t>
            </a:r>
            <a:endParaRPr lang="en-US" altLang="zh-TW" b="0" dirty="0"/>
          </a:p>
          <a:p>
            <a:pPr lvl="1"/>
            <a:r>
              <a:rPr lang="zh-TW" altLang="en-US" sz="1600" dirty="0"/>
              <a:t>產品</a:t>
            </a:r>
            <a:r>
              <a:rPr lang="en-US" altLang="zh-TW" sz="1600" dirty="0"/>
              <a:t>Package</a:t>
            </a:r>
            <a:r>
              <a:rPr lang="zh-TW" altLang="en-US" sz="1600" dirty="0"/>
              <a:t>：</a:t>
            </a:r>
            <a:endParaRPr lang="en-US" altLang="zh-TW" sz="1600" dirty="0"/>
          </a:p>
          <a:p>
            <a:pPr lvl="2"/>
            <a:r>
              <a:rPr lang="zh-TW" altLang="en-US" b="0" dirty="0">
                <a:ea typeface="Segoe UI" panose="020B0502040204020203" pitchFamily="34" charset="0"/>
                <a:cs typeface="Segoe UI" panose="020B0502040204020203" pitchFamily="34" charset="0"/>
              </a:rPr>
              <a:t>例如：</a:t>
            </a:r>
            <a:r>
              <a:rPr lang="en-US" altLang="zh-TW" b="0" dirty="0">
                <a:ea typeface="Segoe UI" panose="020B0502040204020203" pitchFamily="34" charset="0"/>
                <a:cs typeface="Segoe UI" panose="020B0502040204020203" pitchFamily="34" charset="0"/>
              </a:rPr>
              <a:t>Moldex3D Advanced</a:t>
            </a:r>
          </a:p>
          <a:p>
            <a:pPr lvl="1"/>
            <a:r>
              <a:rPr lang="zh-TW" altLang="en-US" sz="1600" dirty="0"/>
              <a:t>使用的產品模組</a:t>
            </a:r>
            <a:endParaRPr lang="en-US" altLang="zh-TW" sz="1600" dirty="0"/>
          </a:p>
          <a:p>
            <a:pPr lvl="2"/>
            <a:r>
              <a:rPr lang="zh-TW" altLang="en-US" b="0" dirty="0">
                <a:ea typeface="Segoe UI" panose="020B0502040204020203" pitchFamily="34" charset="0"/>
                <a:cs typeface="Segoe UI" panose="020B0502040204020203" pitchFamily="34" charset="0"/>
              </a:rPr>
              <a:t>例如：</a:t>
            </a:r>
            <a:r>
              <a:rPr lang="en-US" altLang="zh-TW" b="0" dirty="0">
                <a:ea typeface="Segoe UI" panose="020B0502040204020203" pitchFamily="34" charset="0"/>
                <a:cs typeface="Segoe UI" panose="020B0502040204020203" pitchFamily="34" charset="0"/>
              </a:rPr>
              <a:t>Fiber/ FEA Interface/ Warp module/ Material characterization services</a:t>
            </a:r>
            <a:endParaRPr lang="en-US" altLang="zh-TW" b="0" dirty="0"/>
          </a:p>
          <a:p>
            <a:endParaRPr lang="en-US" altLang="zh-TW" b="0" dirty="0"/>
          </a:p>
          <a:p>
            <a:r>
              <a:rPr lang="zh-TW" altLang="en-US" b="0" dirty="0"/>
              <a:t>詳述分析的執行過程、哪些分析項目以及先後順序</a:t>
            </a:r>
            <a:endParaRPr lang="en-US" altLang="zh-TW" b="0" dirty="0"/>
          </a:p>
          <a:p>
            <a:pPr>
              <a:buNone/>
            </a:pPr>
            <a:endParaRPr lang="zh-TW" altLang="en-US" b="0" dirty="0"/>
          </a:p>
        </p:txBody>
      </p:sp>
    </p:spTree>
    <p:extLst>
      <p:ext uri="{BB962C8B-B14F-4D97-AF65-F5344CB8AC3E}">
        <p14:creationId xmlns:p14="http://schemas.microsoft.com/office/powerpoint/2010/main" val="105988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C00000"/>
                </a:solidFill>
              </a:rPr>
              <a:t>原始設計</a:t>
            </a:r>
            <a:r>
              <a:rPr lang="zh-TW" altLang="en-US" dirty="0"/>
              <a:t>分析結果</a:t>
            </a:r>
          </a:p>
        </p:txBody>
      </p:sp>
      <p:sp>
        <p:nvSpPr>
          <p:cNvPr id="4" name="內容版面配置區 3"/>
          <p:cNvSpPr>
            <a:spLocks noGrp="1"/>
          </p:cNvSpPr>
          <p:nvPr>
            <p:ph sz="quarter" idx="16"/>
          </p:nvPr>
        </p:nvSpPr>
        <p:spPr/>
        <p:txBody>
          <a:bodyPr/>
          <a:lstStyle/>
          <a:p>
            <a:r>
              <a:rPr lang="zh-TW" altLang="en-US" b="0" dirty="0"/>
              <a:t>請呈現作品分析重點 </a:t>
            </a:r>
            <a:r>
              <a:rPr lang="en-US" altLang="zh-TW" b="0" dirty="0"/>
              <a:t>(</a:t>
            </a:r>
            <a:r>
              <a:rPr lang="zh-TW" altLang="en-US" b="0" dirty="0"/>
              <a:t>例如：流動波前、翹曲分析、纖維排向或是冷卻分析等等</a:t>
            </a:r>
            <a:r>
              <a:rPr lang="en-US" altLang="zh-TW" b="0" dirty="0"/>
              <a:t>)</a:t>
            </a:r>
          </a:p>
          <a:p>
            <a:endParaRPr lang="zh-TW" altLang="en-US" dirty="0"/>
          </a:p>
        </p:txBody>
      </p:sp>
    </p:spTree>
    <p:extLst>
      <p:ext uri="{BB962C8B-B14F-4D97-AF65-F5344CB8AC3E}">
        <p14:creationId xmlns:p14="http://schemas.microsoft.com/office/powerpoint/2010/main" val="138984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C00000"/>
                </a:solidFill>
              </a:rPr>
              <a:t>設計變更</a:t>
            </a:r>
            <a:r>
              <a:rPr lang="zh-TW" altLang="en-US" dirty="0"/>
              <a:t>分析結果</a:t>
            </a:r>
          </a:p>
        </p:txBody>
      </p:sp>
      <p:sp>
        <p:nvSpPr>
          <p:cNvPr id="3" name="內容版面配置區 2"/>
          <p:cNvSpPr>
            <a:spLocks noGrp="1"/>
          </p:cNvSpPr>
          <p:nvPr>
            <p:ph sz="quarter" idx="16"/>
          </p:nvPr>
        </p:nvSpPr>
        <p:spPr/>
        <p:txBody>
          <a:bodyPr/>
          <a:lstStyle/>
          <a:p>
            <a:r>
              <a:rPr lang="zh-TW" altLang="en-US" b="0" dirty="0"/>
              <a:t>請呈現作品分析重點 </a:t>
            </a:r>
            <a:r>
              <a:rPr lang="en-US" altLang="zh-TW" b="0" dirty="0"/>
              <a:t>(</a:t>
            </a:r>
            <a:r>
              <a:rPr lang="zh-TW" altLang="en-US" b="0" dirty="0"/>
              <a:t>例如：流動波前、翹曲分析、纖維排向或是冷卻分析等等</a:t>
            </a:r>
            <a:r>
              <a:rPr lang="en-US" altLang="zh-TW" b="0" dirty="0"/>
              <a:t>)</a:t>
            </a:r>
          </a:p>
        </p:txBody>
      </p:sp>
    </p:spTree>
    <p:extLst>
      <p:ext uri="{BB962C8B-B14F-4D97-AF65-F5344CB8AC3E}">
        <p14:creationId xmlns:p14="http://schemas.microsoft.com/office/powerpoint/2010/main" val="4086320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原始設計和設計變更比較</a:t>
            </a:r>
          </a:p>
        </p:txBody>
      </p:sp>
      <p:sp>
        <p:nvSpPr>
          <p:cNvPr id="3" name="內容版面配置區 2"/>
          <p:cNvSpPr>
            <a:spLocks noGrp="1"/>
          </p:cNvSpPr>
          <p:nvPr>
            <p:ph sz="quarter" idx="16"/>
          </p:nvPr>
        </p:nvSpPr>
        <p:spPr/>
        <p:txBody>
          <a:bodyPr/>
          <a:lstStyle/>
          <a:p>
            <a:r>
              <a:rPr lang="zh-TW" altLang="en-US" b="0" dirty="0"/>
              <a:t>請比較設變前後的差異和帶來的改變</a:t>
            </a:r>
          </a:p>
        </p:txBody>
      </p:sp>
    </p:spTree>
    <p:extLst>
      <p:ext uri="{BB962C8B-B14F-4D97-AF65-F5344CB8AC3E}">
        <p14:creationId xmlns:p14="http://schemas.microsoft.com/office/powerpoint/2010/main" val="512808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驗證模擬分析</a:t>
            </a:r>
          </a:p>
        </p:txBody>
      </p:sp>
      <p:sp>
        <p:nvSpPr>
          <p:cNvPr id="5" name="內容版面配置區 4"/>
          <p:cNvSpPr>
            <a:spLocks noGrp="1"/>
          </p:cNvSpPr>
          <p:nvPr>
            <p:ph sz="quarter" idx="16"/>
          </p:nvPr>
        </p:nvSpPr>
        <p:spPr/>
        <p:txBody>
          <a:bodyPr/>
          <a:lstStyle/>
          <a:p>
            <a:r>
              <a:rPr lang="zh-TW" altLang="en-US" b="0" dirty="0"/>
              <a:t>請說明如何進行模擬分析驗證</a:t>
            </a:r>
          </a:p>
        </p:txBody>
      </p:sp>
    </p:spTree>
    <p:extLst>
      <p:ext uri="{BB962C8B-B14F-4D97-AF65-F5344CB8AC3E}">
        <p14:creationId xmlns:p14="http://schemas.microsoft.com/office/powerpoint/2010/main" val="1622828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結論及未來應用</a:t>
            </a:r>
          </a:p>
        </p:txBody>
      </p:sp>
      <p:sp>
        <p:nvSpPr>
          <p:cNvPr id="2" name="文字版面配置區 1">
            <a:extLst>
              <a:ext uri="{FF2B5EF4-FFF2-40B4-BE49-F238E27FC236}">
                <a16:creationId xmlns:a16="http://schemas.microsoft.com/office/drawing/2014/main" id="{06534DE3-8F78-48B0-A63D-48502213545B}"/>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3142706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結論</a:t>
            </a:r>
          </a:p>
        </p:txBody>
      </p:sp>
      <p:sp>
        <p:nvSpPr>
          <p:cNvPr id="5" name="內容版面配置區 4"/>
          <p:cNvSpPr>
            <a:spLocks noGrp="1"/>
          </p:cNvSpPr>
          <p:nvPr>
            <p:ph sz="quarter" idx="16"/>
          </p:nvPr>
        </p:nvSpPr>
        <p:spPr/>
        <p:txBody>
          <a:bodyPr/>
          <a:lstStyle/>
          <a:p>
            <a:r>
              <a:rPr lang="zh-TW" altLang="en-US" b="0" dirty="0"/>
              <a:t>請總結作品成果</a:t>
            </a:r>
            <a:endParaRPr lang="en-US" altLang="zh-TW" b="0" dirty="0"/>
          </a:p>
          <a:p>
            <a:endParaRPr lang="en-US" altLang="zh-TW" b="0" dirty="0"/>
          </a:p>
          <a:p>
            <a:endParaRPr lang="en-US" altLang="zh-TW" b="0" dirty="0"/>
          </a:p>
          <a:p>
            <a:endParaRPr lang="en-US" altLang="zh-TW" b="0" dirty="0"/>
          </a:p>
          <a:p>
            <a:pPr>
              <a:buNone/>
            </a:pPr>
            <a:endParaRPr lang="en-US" altLang="zh-TW" dirty="0"/>
          </a:p>
          <a:p>
            <a:endParaRPr lang="en-US" altLang="zh-TW" dirty="0"/>
          </a:p>
          <a:p>
            <a:pPr>
              <a:buNone/>
            </a:pPr>
            <a:endParaRPr lang="zh-TW" altLang="en-US" dirty="0"/>
          </a:p>
        </p:txBody>
      </p:sp>
    </p:spTree>
    <p:extLst>
      <p:ext uri="{BB962C8B-B14F-4D97-AF65-F5344CB8AC3E}">
        <p14:creationId xmlns:p14="http://schemas.microsoft.com/office/powerpoint/2010/main" val="3734352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Moldex3D</a:t>
            </a:r>
            <a:r>
              <a:rPr lang="zh-TW" altLang="en-US" dirty="0"/>
              <a:t>應用效益分析</a:t>
            </a:r>
          </a:p>
        </p:txBody>
      </p:sp>
      <p:sp>
        <p:nvSpPr>
          <p:cNvPr id="3" name="內容版面配置區 2"/>
          <p:cNvSpPr>
            <a:spLocks noGrp="1"/>
          </p:cNvSpPr>
          <p:nvPr>
            <p:ph sz="quarter" idx="16"/>
          </p:nvPr>
        </p:nvSpPr>
        <p:spPr/>
        <p:txBody>
          <a:bodyPr/>
          <a:lstStyle/>
          <a:p>
            <a:r>
              <a:rPr lang="zh-TW" altLang="en-US" b="0" dirty="0"/>
              <a:t>請</a:t>
            </a:r>
            <a:r>
              <a:rPr altLang="en-US" b="0" dirty="0"/>
              <a:t>具體描述</a:t>
            </a:r>
            <a:r>
              <a:rPr lang="en-US" altLang="en-US" b="0" dirty="0"/>
              <a:t> </a:t>
            </a:r>
            <a:r>
              <a:rPr lang="en-US" altLang="zh-TW" b="0" dirty="0"/>
              <a:t>Moldex3D</a:t>
            </a:r>
            <a:r>
              <a:rPr lang="zh-TW" altLang="en-US" b="0" dirty="0"/>
              <a:t> 模流分析是如何影響實務成型，以及帶來的價值和效益 </a:t>
            </a:r>
            <a:r>
              <a:rPr lang="en-US" altLang="zh-TW" b="0" dirty="0"/>
              <a:t>(</a:t>
            </a:r>
            <a:r>
              <a:rPr lang="zh-TW" altLang="en-US" b="0" dirty="0"/>
              <a:t>請涵蓋量化數據</a:t>
            </a:r>
            <a:r>
              <a:rPr lang="en-US" altLang="zh-TW" b="0" dirty="0"/>
              <a:t>)</a:t>
            </a:r>
          </a:p>
          <a:p>
            <a:pPr lvl="1">
              <a:buNone/>
            </a:pPr>
            <a:endParaRPr lang="zh-TW" altLang="en-US" dirty="0"/>
          </a:p>
        </p:txBody>
      </p:sp>
    </p:spTree>
    <p:extLst>
      <p:ext uri="{BB962C8B-B14F-4D97-AF65-F5344CB8AC3E}">
        <p14:creationId xmlns:p14="http://schemas.microsoft.com/office/powerpoint/2010/main" val="1161476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Moldex3D</a:t>
            </a:r>
            <a:r>
              <a:rPr lang="zh-TW" altLang="en-US" dirty="0"/>
              <a:t>未來應用及研究發展</a:t>
            </a:r>
          </a:p>
        </p:txBody>
      </p:sp>
      <p:sp>
        <p:nvSpPr>
          <p:cNvPr id="3" name="內容版面配置區 2"/>
          <p:cNvSpPr>
            <a:spLocks noGrp="1"/>
          </p:cNvSpPr>
          <p:nvPr>
            <p:ph sz="quarter" idx="16"/>
          </p:nvPr>
        </p:nvSpPr>
        <p:spPr/>
        <p:txBody>
          <a:bodyPr/>
          <a:lstStyle/>
          <a:p>
            <a:r>
              <a:rPr lang="zh-TW" altLang="en-US" b="0" dirty="0">
                <a:latin typeface="微軟正黑體" pitchFamily="34" charset="-120"/>
              </a:rPr>
              <a:t>未來應用計畫</a:t>
            </a:r>
          </a:p>
          <a:p>
            <a:endParaRPr lang="en-US" altLang="zh-TW" b="0" dirty="0"/>
          </a:p>
          <a:p>
            <a:endParaRPr lang="en-US" altLang="zh-TW" b="0" dirty="0"/>
          </a:p>
          <a:p>
            <a:endParaRPr lang="en-US" altLang="zh-TW" b="0" dirty="0"/>
          </a:p>
          <a:p>
            <a:r>
              <a:rPr lang="zh-TW" altLang="en-US" b="0" dirty="0"/>
              <a:t>未來研究計畫</a:t>
            </a:r>
          </a:p>
        </p:txBody>
      </p:sp>
    </p:spTree>
    <p:extLst>
      <p:ext uri="{BB962C8B-B14F-4D97-AF65-F5344CB8AC3E}">
        <p14:creationId xmlns:p14="http://schemas.microsoft.com/office/powerpoint/2010/main" val="56977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撰寫</a:t>
            </a:r>
            <a:r>
              <a:rPr lang="en-US" altLang="zh-TW" dirty="0"/>
              <a:t>Tips</a:t>
            </a:r>
            <a:r>
              <a:rPr lang="zh-TW" altLang="en-US" dirty="0"/>
              <a:t>：圖片範例</a:t>
            </a:r>
          </a:p>
        </p:txBody>
      </p:sp>
      <p:sp>
        <p:nvSpPr>
          <p:cNvPr id="4" name="內容版面配置區 3">
            <a:extLst>
              <a:ext uri="{FF2B5EF4-FFF2-40B4-BE49-F238E27FC236}">
                <a16:creationId xmlns:a16="http://schemas.microsoft.com/office/drawing/2014/main" id="{1594A676-C2F0-4BBC-9B1F-4F83F9214BCF}"/>
              </a:ext>
            </a:extLst>
          </p:cNvPr>
          <p:cNvSpPr>
            <a:spLocks noGrp="1"/>
          </p:cNvSpPr>
          <p:nvPr>
            <p:ph sz="quarter" idx="16"/>
          </p:nvPr>
        </p:nvSpPr>
        <p:spPr/>
        <p:txBody>
          <a:bodyPr/>
          <a:lstStyle/>
          <a:p>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7848600" cy="352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2434281" y="1270683"/>
            <a:ext cx="4000500" cy="369332"/>
          </a:xfrm>
          <a:prstGeom prst="rect">
            <a:avLst/>
          </a:prstGeom>
          <a:solidFill>
            <a:srgbClr val="FFC000"/>
          </a:solid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可以多利用圖片凸顯設計變更差異</a:t>
            </a:r>
          </a:p>
        </p:txBody>
      </p:sp>
    </p:spTree>
    <p:extLst>
      <p:ext uri="{BB962C8B-B14F-4D97-AF65-F5344CB8AC3E}">
        <p14:creationId xmlns:p14="http://schemas.microsoft.com/office/powerpoint/2010/main" val="424812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solidFill>
            <a:srgbClr val="C00000"/>
          </a:solidFill>
        </p:spPr>
        <p:txBody>
          <a:bodyPr/>
          <a:lstStyle/>
          <a:p>
            <a:r>
              <a:rPr lang="zh-TW" altLang="en-US" dirty="0">
                <a:solidFill>
                  <a:schemeClr val="bg1"/>
                </a:solidFill>
              </a:rPr>
              <a:t>參賽作品格式及收件方式</a:t>
            </a:r>
          </a:p>
        </p:txBody>
      </p:sp>
      <p:sp>
        <p:nvSpPr>
          <p:cNvPr id="5" name="內容版面配置區 4"/>
          <p:cNvSpPr>
            <a:spLocks noGrp="1"/>
          </p:cNvSpPr>
          <p:nvPr>
            <p:ph sz="quarter" idx="16"/>
          </p:nvPr>
        </p:nvSpPr>
        <p:spPr>
          <a:xfrm>
            <a:off x="514444" y="1219200"/>
            <a:ext cx="11102881" cy="4913313"/>
          </a:xfrm>
        </p:spPr>
        <p:txBody>
          <a:bodyPr/>
          <a:lstStyle/>
          <a:p>
            <a:pPr marL="0" indent="0"/>
            <a:r>
              <a:rPr lang="zh-TW" altLang="en-US" sz="1600" b="0" dirty="0">
                <a:solidFill>
                  <a:schemeClr val="tx1">
                    <a:lumMod val="75000"/>
                    <a:lumOff val="25000"/>
                  </a:schemeClr>
                </a:solidFill>
                <a:latin typeface="Microsoft YaHei" panose="020B0503020204020204" pitchFamily="34" charset="-122"/>
                <a:ea typeface="Microsoft YaHei" panose="020B0503020204020204" pitchFamily="34" charset="-122"/>
              </a:rPr>
              <a:t>參賽者需要提供的作品檔案包含以下</a:t>
            </a:r>
            <a:r>
              <a:rPr lang="zh-TW" altLang="en-US" sz="1600" dirty="0">
                <a:solidFill>
                  <a:schemeClr val="tx1">
                    <a:lumMod val="75000"/>
                    <a:lumOff val="25000"/>
                  </a:schemeClr>
                </a:solidFill>
                <a:latin typeface="Microsoft YaHei" panose="020B0503020204020204" pitchFamily="34" charset="-122"/>
                <a:ea typeface="Microsoft YaHei" panose="020B0503020204020204" pitchFamily="34" charset="-122"/>
              </a:rPr>
              <a:t>：</a:t>
            </a:r>
            <a:endParaRPr lang="en-US" altLang="zh-TW" sz="1600" b="0" dirty="0">
              <a:solidFill>
                <a:schemeClr val="tx1">
                  <a:lumMod val="75000"/>
                  <a:lumOff val="25000"/>
                </a:schemeClr>
              </a:solidFill>
              <a:latin typeface="Microsoft YaHei" panose="020B0503020204020204" pitchFamily="34" charset="-122"/>
              <a:ea typeface="Microsoft YaHei" panose="020B0503020204020204" pitchFamily="34" charset="-122"/>
            </a:endParaRPr>
          </a:p>
          <a:p>
            <a:pPr>
              <a:buFont typeface="+mj-lt"/>
              <a:buAutoNum type="arabicPeriod"/>
            </a:pPr>
            <a:r>
              <a:rPr lang="zh-TW" altLang="en-US" sz="1600" b="0" dirty="0">
                <a:latin typeface="Microsoft YaHei" panose="020B0503020204020204" pitchFamily="34" charset="-122"/>
                <a:ea typeface="Microsoft YaHei" panose="020B0503020204020204" pitchFamily="34" charset="-122"/>
              </a:rPr>
              <a:t>作品概念書 </a:t>
            </a:r>
            <a:endParaRPr lang="en-US" altLang="zh-TW" sz="1600" b="0" dirty="0">
              <a:latin typeface="Microsoft YaHei" panose="020B0503020204020204" pitchFamily="34" charset="-122"/>
              <a:ea typeface="Microsoft YaHei" panose="020B0503020204020204" pitchFamily="34" charset="-122"/>
            </a:endParaRPr>
          </a:p>
          <a:p>
            <a:pPr>
              <a:buFont typeface="+mj-lt"/>
              <a:buAutoNum type="arabicPeriod"/>
            </a:pPr>
            <a:r>
              <a:rPr lang="zh-TW" altLang="en-US" sz="1600" b="0" dirty="0">
                <a:latin typeface="Microsoft YaHei" panose="020B0503020204020204" pitchFamily="34" charset="-122"/>
                <a:ea typeface="Microsoft YaHei" panose="020B0503020204020204" pitchFamily="34" charset="-122"/>
              </a:rPr>
              <a:t>完整報告 </a:t>
            </a:r>
            <a:endParaRPr lang="en-US" altLang="zh-TW" sz="1600" b="0" dirty="0">
              <a:latin typeface="Microsoft YaHei" panose="020B0503020204020204" pitchFamily="34" charset="-122"/>
              <a:ea typeface="Microsoft YaHei" panose="020B0503020204020204" pitchFamily="34" charset="-122"/>
            </a:endParaRPr>
          </a:p>
          <a:p>
            <a:pPr>
              <a:buFont typeface="+mj-lt"/>
              <a:buAutoNum type="arabicPeriod"/>
            </a:pPr>
            <a:r>
              <a:rPr lang="zh-TW" altLang="en-US" sz="1600" b="0" dirty="0">
                <a:latin typeface="Microsoft YaHei" panose="020B0503020204020204" pitchFamily="34" charset="-122"/>
                <a:ea typeface="Microsoft YaHei" panose="020B0503020204020204" pitchFamily="34" charset="-122"/>
              </a:rPr>
              <a:t>授權同意書 </a:t>
            </a:r>
            <a:endParaRPr lang="en-US" altLang="zh-TW" sz="1600" b="0" dirty="0">
              <a:latin typeface="Microsoft YaHei" panose="020B0503020204020204" pitchFamily="34" charset="-122"/>
              <a:ea typeface="Microsoft YaHei" panose="020B0503020204020204" pitchFamily="34" charset="-122"/>
            </a:endParaRPr>
          </a:p>
          <a:p>
            <a:pPr>
              <a:buFont typeface="+mj-lt"/>
              <a:buAutoNum type="arabicPeriod"/>
            </a:pPr>
            <a:r>
              <a:rPr lang="zh-TW" altLang="zh-TW" sz="1600" dirty="0">
                <a:latin typeface="Microsoft YaHei" panose="020B0503020204020204" pitchFamily="34" charset="-122"/>
                <a:ea typeface="Microsoft YaHei" panose="020B0503020204020204" pitchFamily="34" charset="-122"/>
              </a:rPr>
              <a:t>作品簡報錄影檔 </a:t>
            </a:r>
            <a:endParaRPr lang="en-US" altLang="zh-TW" sz="1600" dirty="0">
              <a:latin typeface="Microsoft YaHei" panose="020B0503020204020204" pitchFamily="34" charset="-122"/>
              <a:ea typeface="Microsoft YaHei" panose="020B0503020204020204" pitchFamily="34" charset="-122"/>
            </a:endParaRPr>
          </a:p>
          <a:p>
            <a:pPr marL="0" indent="0">
              <a:buNone/>
            </a:pPr>
            <a:endParaRPr lang="en-US" altLang="zh-TW" sz="1600" dirty="0">
              <a:latin typeface="Microsoft YaHei" panose="020B0503020204020204" pitchFamily="34" charset="-122"/>
              <a:ea typeface="Microsoft YaHei" panose="020B0503020204020204" pitchFamily="34" charset="-122"/>
            </a:endParaRPr>
          </a:p>
          <a:p>
            <a:pPr marL="0" indent="0"/>
            <a:r>
              <a:rPr lang="en-US" altLang="zh-TW" sz="1600" b="0" dirty="0">
                <a:latin typeface="Microsoft YaHei" panose="020B0503020204020204" pitchFamily="34" charset="-122"/>
                <a:ea typeface="Microsoft YaHei" panose="020B0503020204020204" pitchFamily="34" charset="-122"/>
              </a:rPr>
              <a:t>【</a:t>
            </a:r>
            <a:r>
              <a:rPr lang="zh-TW" altLang="en-US" sz="1600" b="0" dirty="0">
                <a:latin typeface="Microsoft YaHei" panose="020B0503020204020204" pitchFamily="34" charset="-122"/>
                <a:ea typeface="Microsoft YaHei" panose="020B0503020204020204" pitchFamily="34" charset="-122"/>
              </a:rPr>
              <a:t>加分項目</a:t>
            </a:r>
            <a:r>
              <a:rPr lang="en-US" altLang="zh-TW" sz="1600" b="0" dirty="0">
                <a:latin typeface="Microsoft YaHei" panose="020B0503020204020204" pitchFamily="34" charset="-122"/>
                <a:ea typeface="Microsoft YaHei" panose="020B0503020204020204" pitchFamily="34" charset="-122"/>
              </a:rPr>
              <a:t>】</a:t>
            </a:r>
          </a:p>
          <a:p>
            <a:pPr lvl="0">
              <a:buClr>
                <a:srgbClr val="262626"/>
              </a:buClr>
              <a:buFont typeface="+mj-lt"/>
              <a:buAutoNum type="arabicPeriod"/>
            </a:pPr>
            <a:r>
              <a:rPr lang="zh-TW" altLang="zh-TW" sz="1600" dirty="0">
                <a:latin typeface="Microsoft YaHei" panose="020B0503020204020204" pitchFamily="34" charset="-122"/>
                <a:ea typeface="Microsoft YaHei" panose="020B0503020204020204" pitchFamily="34" charset="-122"/>
              </a:rPr>
              <a:t>繳交</a:t>
            </a:r>
            <a:r>
              <a:rPr lang="en-US" altLang="zh-TW" sz="1600" dirty="0">
                <a:latin typeface="Microsoft YaHei" panose="020B0503020204020204" pitchFamily="34" charset="-122"/>
                <a:ea typeface="Microsoft YaHei" panose="020B0503020204020204" pitchFamily="34" charset="-122"/>
              </a:rPr>
              <a:t>CAD</a:t>
            </a:r>
            <a:r>
              <a:rPr lang="zh-TW" altLang="zh-TW" sz="1600" dirty="0">
                <a:latin typeface="Microsoft YaHei" panose="020B0503020204020204" pitchFamily="34" charset="-122"/>
                <a:ea typeface="Microsoft YaHei" panose="020B0503020204020204" pitchFamily="34" charset="-122"/>
              </a:rPr>
              <a:t>模型、幾何檔案</a:t>
            </a:r>
            <a:r>
              <a:rPr lang="en-US" altLang="zh-TW" sz="1600" dirty="0">
                <a:latin typeface="Microsoft YaHei" panose="020B0503020204020204" pitchFamily="34" charset="-122"/>
                <a:ea typeface="Microsoft YaHei" panose="020B0503020204020204" pitchFamily="34" charset="-122"/>
              </a:rPr>
              <a:t>(.</a:t>
            </a:r>
            <a:r>
              <a:rPr lang="en-US" altLang="zh-TW" sz="1600" dirty="0" err="1">
                <a:latin typeface="Microsoft YaHei" panose="020B0503020204020204" pitchFamily="34" charset="-122"/>
                <a:ea typeface="Microsoft YaHei" panose="020B0503020204020204" pitchFamily="34" charset="-122"/>
              </a:rPr>
              <a:t>stl</a:t>
            </a:r>
            <a:r>
              <a:rPr lang="zh-TW" altLang="zh-TW" sz="1600" dirty="0">
                <a:latin typeface="Microsoft YaHei" panose="020B0503020204020204" pitchFamily="34" charset="-122"/>
                <a:ea typeface="Microsoft YaHei" panose="020B0503020204020204" pitchFamily="34" charset="-122"/>
              </a:rPr>
              <a:t>檔或</a:t>
            </a:r>
            <a:r>
              <a:rPr lang="en-US" altLang="zh-TW" sz="1600" dirty="0">
                <a:latin typeface="Microsoft YaHei" panose="020B0503020204020204" pitchFamily="34" charset="-122"/>
                <a:ea typeface="Microsoft YaHei" panose="020B0503020204020204" pitchFamily="34" charset="-122"/>
              </a:rPr>
              <a:t>.step</a:t>
            </a:r>
            <a:r>
              <a:rPr lang="zh-TW" altLang="zh-TW" sz="1600" dirty="0">
                <a:latin typeface="Microsoft YaHei" panose="020B0503020204020204" pitchFamily="34" charset="-122"/>
                <a:ea typeface="Microsoft YaHei" panose="020B0503020204020204" pitchFamily="34" charset="-122"/>
              </a:rPr>
              <a:t>檔</a:t>
            </a:r>
            <a:r>
              <a:rPr lang="en-US" altLang="zh-TW" sz="1600" dirty="0">
                <a:latin typeface="Microsoft YaHei" panose="020B0503020204020204" pitchFamily="34" charset="-122"/>
                <a:ea typeface="Microsoft YaHei" panose="020B0503020204020204" pitchFamily="34" charset="-122"/>
              </a:rPr>
              <a:t>)</a:t>
            </a:r>
            <a:r>
              <a:rPr lang="zh-TW" altLang="zh-TW" sz="1600" dirty="0">
                <a:latin typeface="Microsoft YaHei" panose="020B0503020204020204" pitchFamily="34" charset="-122"/>
                <a:ea typeface="Microsoft YaHei" panose="020B0503020204020204" pitchFamily="34" charset="-122"/>
              </a:rPr>
              <a:t>及</a:t>
            </a:r>
            <a:r>
              <a:rPr lang="en-US" altLang="zh-TW" sz="1600" dirty="0">
                <a:latin typeface="Microsoft YaHei" panose="020B0503020204020204" pitchFamily="34" charset="-122"/>
                <a:ea typeface="Microsoft YaHei" panose="020B0503020204020204" pitchFamily="34" charset="-122"/>
              </a:rPr>
              <a:t>.3dm</a:t>
            </a:r>
            <a:r>
              <a:rPr lang="zh-TW" altLang="zh-TW" sz="1600" dirty="0">
                <a:latin typeface="Microsoft YaHei" panose="020B0503020204020204" pitchFamily="34" charset="-122"/>
                <a:ea typeface="Microsoft YaHei" panose="020B0503020204020204" pitchFamily="34" charset="-122"/>
              </a:rPr>
              <a:t>檔或</a:t>
            </a:r>
            <a:r>
              <a:rPr lang="en-US" altLang="zh-TW" sz="1600" dirty="0">
                <a:latin typeface="Microsoft YaHei" panose="020B0503020204020204" pitchFamily="34" charset="-122"/>
                <a:ea typeface="Microsoft YaHei" panose="020B0503020204020204" pitchFamily="34" charset="-122"/>
              </a:rPr>
              <a:t>.</a:t>
            </a:r>
            <a:r>
              <a:rPr lang="en-US" altLang="zh-TW" sz="1600" dirty="0" err="1">
                <a:latin typeface="Microsoft YaHei" panose="020B0503020204020204" pitchFamily="34" charset="-122"/>
                <a:ea typeface="Microsoft YaHei" panose="020B0503020204020204" pitchFamily="34" charset="-122"/>
              </a:rPr>
              <a:t>mdg</a:t>
            </a:r>
            <a:r>
              <a:rPr lang="zh-TW" altLang="zh-TW" sz="1600" dirty="0">
                <a:latin typeface="Microsoft YaHei" panose="020B0503020204020204" pitchFamily="34" charset="-122"/>
                <a:ea typeface="Microsoft YaHei" panose="020B0503020204020204" pitchFamily="34" charset="-122"/>
              </a:rPr>
              <a:t>檔</a:t>
            </a:r>
          </a:p>
          <a:p>
            <a:pPr lvl="0">
              <a:buClr>
                <a:srgbClr val="262626"/>
              </a:buClr>
              <a:buFont typeface="+mj-lt"/>
              <a:buAutoNum type="arabicPeriod"/>
            </a:pPr>
            <a:r>
              <a:rPr lang="zh-TW" altLang="zh-TW" sz="1600" dirty="0">
                <a:latin typeface="Microsoft YaHei" panose="020B0503020204020204" pitchFamily="34" charset="-122"/>
                <a:ea typeface="Microsoft YaHei" panose="020B0503020204020204" pitchFamily="34" charset="-122"/>
              </a:rPr>
              <a:t>繳交作品案例之研究論文</a:t>
            </a:r>
            <a:endParaRPr lang="en-US" altLang="zh-TW" sz="1600" dirty="0">
              <a:latin typeface="Microsoft YaHei" panose="020B0503020204020204" pitchFamily="34" charset="-122"/>
              <a:ea typeface="Microsoft YaHei" panose="020B0503020204020204" pitchFamily="34" charset="-122"/>
            </a:endParaRPr>
          </a:p>
          <a:p>
            <a:pPr marL="0" lvl="0" indent="0">
              <a:buClr>
                <a:srgbClr val="262626"/>
              </a:buClr>
              <a:buNone/>
            </a:pPr>
            <a:endParaRPr lang="en-US" altLang="zh-TW" sz="1400" dirty="0">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tabLst>
                <a:tab pos="361950" algn="l"/>
              </a:tabLst>
            </a:pPr>
            <a:r>
              <a:rPr lang="zh-TW" altLang="en-US" sz="1400" b="0" dirty="0">
                <a:solidFill>
                  <a:schemeClr val="tx1">
                    <a:lumMod val="75000"/>
                    <a:lumOff val="25000"/>
                  </a:schemeClr>
                </a:solidFill>
                <a:latin typeface="Microsoft YaHei" panose="020B0503020204020204" pitchFamily="34" charset="-122"/>
                <a:ea typeface="Microsoft YaHei" panose="020B0503020204020204" pitchFamily="34" charset="-122"/>
              </a:rPr>
              <a:t>所有檔案須於美國東部標準時間</a:t>
            </a:r>
            <a:r>
              <a:rPr lang="en-US" altLang="zh-TW" sz="1400" b="0" dirty="0">
                <a:solidFill>
                  <a:schemeClr val="tx1">
                    <a:lumMod val="75000"/>
                    <a:lumOff val="25000"/>
                  </a:schemeClr>
                </a:solidFill>
                <a:latin typeface="Microsoft YaHei" panose="020B0503020204020204" pitchFamily="34" charset="-122"/>
                <a:ea typeface="Microsoft YaHei" panose="020B0503020204020204" pitchFamily="34" charset="-122"/>
              </a:rPr>
              <a:t>2022</a:t>
            </a:r>
            <a:r>
              <a:rPr lang="zh-TW" altLang="en-US" sz="1400" b="0" dirty="0">
                <a:solidFill>
                  <a:schemeClr val="tx1">
                    <a:lumMod val="75000"/>
                    <a:lumOff val="25000"/>
                  </a:schemeClr>
                </a:solidFill>
                <a:latin typeface="Microsoft YaHei" panose="020B0503020204020204" pitchFamily="34" charset="-122"/>
                <a:ea typeface="Microsoft YaHei" panose="020B0503020204020204" pitchFamily="34" charset="-122"/>
              </a:rPr>
              <a:t>年</a:t>
            </a:r>
            <a:r>
              <a:rPr lang="en-US" altLang="zh-TW" sz="1400" b="0" dirty="0">
                <a:solidFill>
                  <a:schemeClr val="tx1">
                    <a:lumMod val="75000"/>
                    <a:lumOff val="25000"/>
                  </a:schemeClr>
                </a:solidFill>
                <a:latin typeface="Microsoft YaHei" panose="020B0503020204020204" pitchFamily="34" charset="-122"/>
                <a:ea typeface="Microsoft YaHei" panose="020B0503020204020204" pitchFamily="34" charset="-122"/>
              </a:rPr>
              <a:t>7</a:t>
            </a:r>
            <a:r>
              <a:rPr lang="zh-TW" altLang="en-US" sz="1400" b="0" dirty="0">
                <a:solidFill>
                  <a:schemeClr val="tx1">
                    <a:lumMod val="75000"/>
                    <a:lumOff val="25000"/>
                  </a:schemeClr>
                </a:solidFill>
                <a:latin typeface="Microsoft YaHei" panose="020B0503020204020204" pitchFamily="34" charset="-122"/>
                <a:ea typeface="Microsoft YaHei" panose="020B0503020204020204" pitchFamily="34" charset="-122"/>
              </a:rPr>
              <a:t>月</a:t>
            </a:r>
            <a:r>
              <a:rPr lang="en-US" altLang="zh-TW" sz="1400" b="0">
                <a:solidFill>
                  <a:schemeClr val="tx1">
                    <a:lumMod val="75000"/>
                    <a:lumOff val="25000"/>
                  </a:schemeClr>
                </a:solidFill>
                <a:latin typeface="Microsoft YaHei" panose="020B0503020204020204" pitchFamily="34" charset="-122"/>
                <a:ea typeface="Microsoft YaHei" panose="020B0503020204020204" pitchFamily="34" charset="-122"/>
              </a:rPr>
              <a:t>15</a:t>
            </a:r>
            <a:r>
              <a:rPr lang="zh-TW" altLang="en-US" sz="1400" b="0">
                <a:solidFill>
                  <a:schemeClr val="tx1">
                    <a:lumMod val="75000"/>
                    <a:lumOff val="25000"/>
                  </a:schemeClr>
                </a:solidFill>
                <a:latin typeface="Microsoft YaHei" panose="020B0503020204020204" pitchFamily="34" charset="-122"/>
                <a:ea typeface="Microsoft YaHei" panose="020B0503020204020204" pitchFamily="34" charset="-122"/>
              </a:rPr>
              <a:t>日</a:t>
            </a:r>
            <a:r>
              <a:rPr lang="en-US" altLang="zh-TW" sz="1400" b="0" dirty="0">
                <a:solidFill>
                  <a:schemeClr val="tx1">
                    <a:lumMod val="75000"/>
                    <a:lumOff val="25000"/>
                  </a:schemeClr>
                </a:solidFill>
                <a:latin typeface="Microsoft YaHei" panose="020B0503020204020204" pitchFamily="34" charset="-122"/>
                <a:ea typeface="Microsoft YaHei" panose="020B0503020204020204" pitchFamily="34" charset="-122"/>
              </a:rPr>
              <a:t>(</a:t>
            </a:r>
            <a:r>
              <a:rPr lang="zh-TW" altLang="en-US" sz="1400" b="0" dirty="0">
                <a:solidFill>
                  <a:schemeClr val="tx1">
                    <a:lumMod val="75000"/>
                    <a:lumOff val="25000"/>
                  </a:schemeClr>
                </a:solidFill>
                <a:latin typeface="Microsoft YaHei" panose="020B0503020204020204" pitchFamily="34" charset="-122"/>
                <a:ea typeface="Microsoft YaHei" panose="020B0503020204020204" pitchFamily="34" charset="-122"/>
              </a:rPr>
              <a:t>五</a:t>
            </a:r>
            <a:r>
              <a:rPr lang="en-US" altLang="zh-TW" sz="1400" b="0" dirty="0">
                <a:solidFill>
                  <a:schemeClr val="tx1">
                    <a:lumMod val="75000"/>
                    <a:lumOff val="25000"/>
                  </a:schemeClr>
                </a:solidFill>
                <a:latin typeface="Microsoft YaHei" panose="020B0503020204020204" pitchFamily="34" charset="-122"/>
                <a:ea typeface="Microsoft YaHei" panose="020B0503020204020204" pitchFamily="34" charset="-122"/>
              </a:rPr>
              <a:t>) 11</a:t>
            </a:r>
            <a:r>
              <a:rPr lang="zh-TW" altLang="en-US" sz="1400" b="0" dirty="0">
                <a:solidFill>
                  <a:schemeClr val="tx1">
                    <a:lumMod val="75000"/>
                    <a:lumOff val="25000"/>
                  </a:schemeClr>
                </a:solidFill>
                <a:latin typeface="Microsoft YaHei" panose="020B0503020204020204" pitchFamily="34" charset="-122"/>
                <a:ea typeface="Microsoft YaHei" panose="020B0503020204020204" pitchFamily="34" charset="-122"/>
              </a:rPr>
              <a:t>：</a:t>
            </a:r>
            <a:r>
              <a:rPr lang="en-US" altLang="zh-TW" sz="1400" b="0" dirty="0">
                <a:solidFill>
                  <a:schemeClr val="tx1">
                    <a:lumMod val="75000"/>
                    <a:lumOff val="25000"/>
                  </a:schemeClr>
                </a:solidFill>
                <a:latin typeface="Microsoft YaHei" panose="020B0503020204020204" pitchFamily="34" charset="-122"/>
                <a:ea typeface="Microsoft YaHei" panose="020B0503020204020204" pitchFamily="34" charset="-122"/>
              </a:rPr>
              <a:t>59 p.m. EST</a:t>
            </a:r>
            <a:r>
              <a:rPr lang="zh-TW" altLang="en-US" sz="1400" b="0" dirty="0">
                <a:solidFill>
                  <a:schemeClr val="tx1">
                    <a:lumMod val="75000"/>
                    <a:lumOff val="25000"/>
                  </a:schemeClr>
                </a:solidFill>
                <a:latin typeface="Microsoft YaHei" panose="020B0503020204020204" pitchFamily="34" charset="-122"/>
                <a:ea typeface="Microsoft YaHei" panose="020B0503020204020204" pitchFamily="34" charset="-122"/>
              </a:rPr>
              <a:t>前寄至：</a:t>
            </a:r>
            <a:r>
              <a:rPr lang="en-US" altLang="zh-TW" sz="1400" b="0" dirty="0">
                <a:latin typeface="Microsoft YaHei" panose="020B0503020204020204" pitchFamily="34" charset="-122"/>
                <a:ea typeface="Microsoft YaHei" panose="020B0503020204020204" pitchFamily="34" charset="-122"/>
                <a:hlinkClick r:id="rId2"/>
              </a:rPr>
              <a:t>talentawards@moldex3d.com</a:t>
            </a:r>
            <a:endParaRPr lang="zh-TW" altLang="en-US" sz="1400" b="0" dirty="0">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lang="zh-TW" altLang="en-US" sz="1400" b="0" dirty="0">
                <a:solidFill>
                  <a:schemeClr val="tx1">
                    <a:lumMod val="75000"/>
                    <a:lumOff val="25000"/>
                  </a:schemeClr>
                </a:solidFill>
                <a:latin typeface="Microsoft YaHei" panose="020B0503020204020204" pitchFamily="34" charset="-122"/>
                <a:ea typeface="Microsoft YaHei" panose="020B0503020204020204" pitchFamily="34" charset="-122"/>
              </a:rPr>
              <a:t>如檔案超過郵件附件限制，請將檔案上傳至網路空間後，提供下載連結。</a:t>
            </a:r>
          </a:p>
          <a:p>
            <a:pPr marL="285750" indent="-285750">
              <a:buFont typeface="Arial" panose="020B0604020202020204" pitchFamily="34" charset="0"/>
              <a:buChar char="•"/>
            </a:pPr>
            <a:r>
              <a:rPr lang="zh-TW" altLang="en-US" sz="1400" b="0" dirty="0">
                <a:solidFill>
                  <a:schemeClr val="tx1">
                    <a:lumMod val="75000"/>
                    <a:lumOff val="25000"/>
                  </a:schemeClr>
                </a:solidFill>
                <a:latin typeface="Microsoft YaHei" panose="020B0503020204020204" pitchFamily="34" charset="-122"/>
                <a:ea typeface="Microsoft YaHei" panose="020B0503020204020204" pitchFamily="34" charset="-122"/>
              </a:rPr>
              <a:t>參賽作品須以使用</a:t>
            </a:r>
            <a:r>
              <a:rPr lang="en-US" altLang="zh-TW" sz="1400" b="0" dirty="0">
                <a:solidFill>
                  <a:schemeClr val="tx1">
                    <a:lumMod val="75000"/>
                    <a:lumOff val="25000"/>
                  </a:schemeClr>
                </a:solidFill>
                <a:latin typeface="Microsoft YaHei" panose="020B0503020204020204" pitchFamily="34" charset="-122"/>
                <a:ea typeface="Microsoft YaHei" panose="020B0503020204020204" pitchFamily="34" charset="-122"/>
              </a:rPr>
              <a:t>Moldex3D</a:t>
            </a:r>
            <a:r>
              <a:rPr lang="zh-TW" altLang="en-US" sz="1400" b="0" dirty="0">
                <a:solidFill>
                  <a:schemeClr val="tx1">
                    <a:lumMod val="75000"/>
                    <a:lumOff val="25000"/>
                  </a:schemeClr>
                </a:solidFill>
                <a:latin typeface="Microsoft YaHei" panose="020B0503020204020204" pitchFamily="34" charset="-122"/>
                <a:ea typeface="Microsoft YaHei" panose="020B0503020204020204" pitchFamily="34" charset="-122"/>
              </a:rPr>
              <a:t>解決方案為主，並呈現應用</a:t>
            </a:r>
            <a:r>
              <a:rPr lang="en-US" altLang="zh-TW" sz="1400" b="0" dirty="0">
                <a:solidFill>
                  <a:schemeClr val="tx1">
                    <a:lumMod val="75000"/>
                    <a:lumOff val="25000"/>
                  </a:schemeClr>
                </a:solidFill>
                <a:latin typeface="Microsoft YaHei" panose="020B0503020204020204" pitchFamily="34" charset="-122"/>
                <a:ea typeface="Microsoft YaHei" panose="020B0503020204020204" pitchFamily="34" charset="-122"/>
              </a:rPr>
              <a:t>Moldex3D</a:t>
            </a:r>
            <a:r>
              <a:rPr lang="zh-TW" altLang="en-US" sz="1400" b="0" dirty="0">
                <a:solidFill>
                  <a:schemeClr val="tx1">
                    <a:lumMod val="75000"/>
                    <a:lumOff val="25000"/>
                  </a:schemeClr>
                </a:solidFill>
                <a:latin typeface="Microsoft YaHei" panose="020B0503020204020204" pitchFamily="34" charset="-122"/>
                <a:ea typeface="Microsoft YaHei" panose="020B0503020204020204" pitchFamily="34" charset="-122"/>
              </a:rPr>
              <a:t>帶來的具體效益。</a:t>
            </a:r>
          </a:p>
          <a:p>
            <a:pPr marL="285750" indent="-285750">
              <a:buFont typeface="Arial" panose="020B0604020202020204" pitchFamily="34" charset="0"/>
              <a:buChar char="•"/>
            </a:pPr>
            <a:r>
              <a:rPr lang="zh-TW" altLang="en-US" sz="1400" b="0" dirty="0">
                <a:solidFill>
                  <a:schemeClr val="tx1">
                    <a:lumMod val="75000"/>
                    <a:lumOff val="25000"/>
                  </a:schemeClr>
                </a:solidFill>
                <a:latin typeface="Microsoft YaHei" panose="020B0503020204020204" pitchFamily="34" charset="-122"/>
                <a:ea typeface="Microsoft YaHei" panose="020B0503020204020204" pitchFamily="34" charset="-122"/>
              </a:rPr>
              <a:t>參賽作品內容如不符規定或繳交檔不完整者，不得評選，參賽團隊（者）不得異議。</a:t>
            </a:r>
          </a:p>
          <a:p>
            <a:pPr marL="0" indent="0"/>
            <a:endParaRPr lang="zh-TW" altLang="en-US" sz="1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20639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79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撰寫</a:t>
            </a:r>
            <a:r>
              <a:rPr lang="en-US" altLang="zh-TW" dirty="0"/>
              <a:t>Tips</a:t>
            </a:r>
            <a:r>
              <a:rPr lang="zh-TW" altLang="en-US" dirty="0"/>
              <a:t>：影片範例</a:t>
            </a:r>
          </a:p>
        </p:txBody>
      </p:sp>
      <p:sp>
        <p:nvSpPr>
          <p:cNvPr id="3" name="內容版面配置區 2"/>
          <p:cNvSpPr>
            <a:spLocks noGrp="1"/>
          </p:cNvSpPr>
          <p:nvPr>
            <p:ph sz="quarter" idx="16"/>
          </p:nvPr>
        </p:nvSpPr>
        <p:spPr/>
        <p:txBody>
          <a:bodyPr/>
          <a:lstStyle/>
          <a:p>
            <a:r>
              <a:rPr lang="zh-TW" altLang="en-US" dirty="0"/>
              <a:t>如果影片檔案過大，可以提供下載連結</a:t>
            </a:r>
            <a:endParaRPr lang="en-US" altLang="zh-TW" dirty="0"/>
          </a:p>
          <a:p>
            <a:r>
              <a:rPr lang="zh-TW" altLang="en-US" dirty="0"/>
              <a:t>或是直接嵌入</a:t>
            </a:r>
            <a:r>
              <a:rPr lang="en-US" altLang="zh-TW" dirty="0"/>
              <a:t>GIF</a:t>
            </a:r>
            <a:r>
              <a:rPr lang="zh-TW" altLang="en-US" dirty="0"/>
              <a:t>動畫 </a:t>
            </a:r>
            <a:r>
              <a:rPr lang="en-US" altLang="zh-TW" dirty="0"/>
              <a:t>(</a:t>
            </a:r>
            <a:r>
              <a:rPr lang="zh-TW" altLang="en-US" dirty="0"/>
              <a:t>如下</a:t>
            </a:r>
            <a:r>
              <a:rPr lang="en-US" altLang="zh-TW" dirty="0"/>
              <a:t>)</a:t>
            </a:r>
            <a:endParaRPr lang="zh-TW" altLang="en-US" dirty="0"/>
          </a:p>
        </p:txBody>
      </p:sp>
      <p:grpSp>
        <p:nvGrpSpPr>
          <p:cNvPr id="4" name="群組 3">
            <a:extLst>
              <a:ext uri="{FF2B5EF4-FFF2-40B4-BE49-F238E27FC236}">
                <a16:creationId xmlns:a16="http://schemas.microsoft.com/office/drawing/2014/main" id="{5EC580B1-CA91-472F-8824-C72BAF755941}"/>
              </a:ext>
            </a:extLst>
          </p:cNvPr>
          <p:cNvGrpSpPr/>
          <p:nvPr/>
        </p:nvGrpSpPr>
        <p:grpSpPr>
          <a:xfrm>
            <a:off x="4033887" y="2057400"/>
            <a:ext cx="4191000" cy="3979548"/>
            <a:chOff x="2641599" y="1981200"/>
            <a:chExt cx="3527425" cy="3349453"/>
          </a:xfrm>
        </p:grpSpPr>
        <p:pic>
          <p:nvPicPr>
            <p:cNvPr id="6" name="Picture 5" descr="Filling_Particle tracer Flow Length_60-100"/>
            <p:cNvPicPr>
              <a:picLocks noChangeAspect="1" noChangeArrowheads="1" noCrop="1"/>
            </p:cNvPicPr>
            <p:nvPr/>
          </p:nvPicPr>
          <p:blipFill>
            <a:blip r:embed="rId2" cstate="print"/>
            <a:srcRect/>
            <a:stretch>
              <a:fillRect/>
            </a:stretch>
          </p:blipFill>
          <p:spPr bwMode="auto">
            <a:xfrm>
              <a:off x="2641599" y="1981200"/>
              <a:ext cx="3527425" cy="2851150"/>
            </a:xfrm>
            <a:prstGeom prst="rect">
              <a:avLst/>
            </a:prstGeom>
            <a:noFill/>
            <a:ln w="9525">
              <a:noFill/>
              <a:miter lim="800000"/>
              <a:headEnd/>
              <a:tailEnd/>
            </a:ln>
          </p:spPr>
        </p:pic>
        <p:sp>
          <p:nvSpPr>
            <p:cNvPr id="7" name="Oval 11"/>
            <p:cNvSpPr>
              <a:spLocks noChangeArrowheads="1"/>
            </p:cNvSpPr>
            <p:nvPr/>
          </p:nvSpPr>
          <p:spPr bwMode="auto">
            <a:xfrm>
              <a:off x="4500562" y="2809704"/>
              <a:ext cx="360363" cy="1368425"/>
            </a:xfrm>
            <a:prstGeom prst="ellipse">
              <a:avLst/>
            </a:prstGeom>
            <a:noFill/>
            <a:ln w="6350" algn="ctr">
              <a:solidFill>
                <a:srgbClr val="FF0000"/>
              </a:solidFill>
              <a:round/>
              <a:headEnd type="none" w="sm" len="sm"/>
              <a:tailEnd type="none" w="sm" len="sm"/>
            </a:ln>
          </p:spPr>
          <p:txBody>
            <a:bodyPr wrap="none" anchor="ctr"/>
            <a:lstStyle/>
            <a:p>
              <a:pPr algn="ctr"/>
              <a:endParaRPr lang="zh-TW" altLang="en-US"/>
            </a:p>
          </p:txBody>
        </p:sp>
        <p:sp>
          <p:nvSpPr>
            <p:cNvPr id="8" name="Line 12"/>
            <p:cNvSpPr>
              <a:spLocks noChangeShapeType="1"/>
            </p:cNvSpPr>
            <p:nvPr/>
          </p:nvSpPr>
          <p:spPr bwMode="auto">
            <a:xfrm flipH="1">
              <a:off x="4189411" y="4178128"/>
              <a:ext cx="431800" cy="863600"/>
            </a:xfrm>
            <a:prstGeom prst="line">
              <a:avLst/>
            </a:prstGeom>
            <a:noFill/>
            <a:ln w="9525">
              <a:solidFill>
                <a:schemeClr val="tx1"/>
              </a:solidFill>
              <a:round/>
              <a:headEnd type="arrow" w="sm" len="sm"/>
              <a:tailEnd type="none" w="med" len="med"/>
            </a:ln>
          </p:spPr>
          <p:txBody>
            <a:bodyPr/>
            <a:lstStyle/>
            <a:p>
              <a:endParaRPr lang="zh-TW" altLang="en-US"/>
            </a:p>
          </p:txBody>
        </p:sp>
        <p:sp>
          <p:nvSpPr>
            <p:cNvPr id="9" name="Text Box 13"/>
            <p:cNvSpPr txBox="1">
              <a:spLocks noChangeArrowheads="1"/>
            </p:cNvSpPr>
            <p:nvPr/>
          </p:nvSpPr>
          <p:spPr bwMode="auto">
            <a:xfrm>
              <a:off x="3740149" y="4994103"/>
              <a:ext cx="971550" cy="336550"/>
            </a:xfrm>
            <a:prstGeom prst="rect">
              <a:avLst/>
            </a:prstGeom>
            <a:noFill/>
            <a:ln w="38100" algn="ctr">
              <a:noFill/>
              <a:miter lim="800000"/>
              <a:headEnd type="none" w="sm" len="sm"/>
              <a:tailEnd type="none" w="sm" len="sm"/>
            </a:ln>
            <a:effectLst>
              <a:prstShdw prst="shdw17" dist="17961" dir="2700000">
                <a:schemeClr val="accent1">
                  <a:gamma/>
                  <a:shade val="60000"/>
                  <a:invGamma/>
                </a:schemeClr>
              </a:prstShdw>
            </a:effectLst>
          </p:spPr>
          <p:txBody>
            <a:bodyPr wrap="none">
              <a:spAutoFit/>
            </a:bodyPr>
            <a:lstStyle/>
            <a:p>
              <a:pPr algn="ctr">
                <a:defRPr/>
              </a:pPr>
              <a:r>
                <a:rPr lang="en-US" altLang="zh-TW" sz="1600" dirty="0">
                  <a:latin typeface="+mn-lt"/>
                </a:rPr>
                <a:t>weld line</a:t>
              </a:r>
            </a:p>
          </p:txBody>
        </p:sp>
      </p:grpSp>
    </p:spTree>
    <p:extLst>
      <p:ext uri="{BB962C8B-B14F-4D97-AF65-F5344CB8AC3E}">
        <p14:creationId xmlns:p14="http://schemas.microsoft.com/office/powerpoint/2010/main" val="421471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撰寫項目</a:t>
            </a:r>
          </a:p>
        </p:txBody>
      </p:sp>
      <p:sp>
        <p:nvSpPr>
          <p:cNvPr id="4" name="內容版面配置區 3">
            <a:extLst>
              <a:ext uri="{FF2B5EF4-FFF2-40B4-BE49-F238E27FC236}">
                <a16:creationId xmlns:a16="http://schemas.microsoft.com/office/drawing/2014/main" id="{DB397FE1-C630-4D0D-81DD-322DC18D3BE6}"/>
              </a:ext>
            </a:extLst>
          </p:cNvPr>
          <p:cNvSpPr>
            <a:spLocks noGrp="1"/>
          </p:cNvSpPr>
          <p:nvPr>
            <p:ph sz="quarter" idx="16"/>
          </p:nvPr>
        </p:nvSpPr>
        <p:spPr/>
        <p:txBody>
          <a:bodyPr/>
          <a:lstStyle/>
          <a:p>
            <a:endParaRPr lang="zh-TW" altLang="en-US"/>
          </a:p>
        </p:txBody>
      </p:sp>
      <p:sp>
        <p:nvSpPr>
          <p:cNvPr id="7" name="矩形 6"/>
          <p:cNvSpPr/>
          <p:nvPr/>
        </p:nvSpPr>
        <p:spPr>
          <a:xfrm>
            <a:off x="2422812" y="914400"/>
            <a:ext cx="7816593" cy="792088"/>
          </a:xfrm>
          <a:prstGeom prst="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a:lstStyle/>
          <a:p>
            <a:pPr>
              <a:spcBef>
                <a:spcPts val="0"/>
              </a:spcBef>
            </a:pPr>
            <a:r>
              <a:rPr lang="zh-TW" altLang="en-US" sz="2000" b="1" dirty="0">
                <a:latin typeface="+mj-ea"/>
                <a:ea typeface="+mj-ea"/>
                <a:cs typeface="Arial" pitchFamily="34" charset="0"/>
              </a:rPr>
              <a:t>│</a:t>
            </a:r>
            <a:r>
              <a:rPr lang="zh-TW" altLang="en-US" sz="1600" b="1" dirty="0">
                <a:latin typeface="微軟正黑體" panose="020B0604030504040204" pitchFamily="34" charset="-120"/>
                <a:ea typeface="微軟正黑體" panose="020B0604030504040204" pitchFamily="34" charset="-120"/>
                <a:cs typeface="Arial" pitchFamily="34" charset="0"/>
              </a:rPr>
              <a:t>參賽者介紹</a:t>
            </a:r>
            <a:endParaRPr lang="en-US" altLang="zh-TW" sz="1600" b="1" dirty="0">
              <a:latin typeface="微軟正黑體" panose="020B0604030504040204" pitchFamily="34" charset="-120"/>
              <a:ea typeface="微軟正黑體" panose="020B0604030504040204" pitchFamily="34" charset="-120"/>
              <a:cs typeface="Arial" pitchFamily="34" charset="0"/>
            </a:endParaRPr>
          </a:p>
          <a:p>
            <a:pPr lvl="1">
              <a:spcBef>
                <a:spcPts val="0"/>
              </a:spcBef>
            </a:pP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參賽（者）團隊介紹</a:t>
            </a:r>
            <a:br>
              <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rPr>
            </a:b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參賽單位介紹</a:t>
            </a:r>
            <a:endPar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endParaRPr>
          </a:p>
        </p:txBody>
      </p:sp>
      <p:sp>
        <p:nvSpPr>
          <p:cNvPr id="11" name="矩形 10"/>
          <p:cNvSpPr/>
          <p:nvPr/>
        </p:nvSpPr>
        <p:spPr>
          <a:xfrm>
            <a:off x="2422812" y="1872200"/>
            <a:ext cx="7816593" cy="849515"/>
          </a:xfrm>
          <a:prstGeom prst="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a:lstStyle/>
          <a:p>
            <a:pPr>
              <a:spcBef>
                <a:spcPts val="0"/>
              </a:spcBef>
            </a:pPr>
            <a:r>
              <a:rPr lang="zh-TW" altLang="en-US" sz="1600" b="1" dirty="0">
                <a:latin typeface="+mj-ea"/>
                <a:ea typeface="+mj-ea"/>
                <a:cs typeface="Arial" pitchFamily="34" charset="0"/>
              </a:rPr>
              <a:t>│</a:t>
            </a:r>
            <a:r>
              <a:rPr lang="zh-TW" altLang="en-US" sz="1600" b="1" dirty="0">
                <a:latin typeface="微軟正黑體" panose="020B0604030504040204" pitchFamily="34" charset="-120"/>
                <a:ea typeface="微軟正黑體" panose="020B0604030504040204" pitchFamily="34" charset="-120"/>
                <a:cs typeface="Arial" pitchFamily="34" charset="0"/>
              </a:rPr>
              <a:t>作品介紹</a:t>
            </a:r>
            <a:endParaRPr lang="en-US" altLang="zh-TW" sz="1600" b="1" dirty="0">
              <a:latin typeface="微軟正黑體" panose="020B0604030504040204" pitchFamily="34" charset="-120"/>
              <a:ea typeface="微軟正黑體" panose="020B0604030504040204" pitchFamily="34" charset="-120"/>
              <a:cs typeface="Arial" pitchFamily="34" charset="0"/>
            </a:endParaRPr>
          </a:p>
          <a:p>
            <a:pPr lvl="1">
              <a:spcBef>
                <a:spcPts val="0"/>
              </a:spcBef>
            </a:pP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產品</a:t>
            </a:r>
            <a:r>
              <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rPr>
              <a:t>/</a:t>
            </a: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製程挑戰</a:t>
            </a:r>
            <a:endPar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endParaRPr>
          </a:p>
          <a:p>
            <a:pPr lvl="1">
              <a:spcBef>
                <a:spcPts val="0"/>
              </a:spcBef>
            </a:pP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預期達到目標</a:t>
            </a:r>
            <a:endPar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endParaRPr>
          </a:p>
        </p:txBody>
      </p:sp>
      <p:sp>
        <p:nvSpPr>
          <p:cNvPr id="13" name="矩形 12"/>
          <p:cNvSpPr/>
          <p:nvPr/>
        </p:nvSpPr>
        <p:spPr>
          <a:xfrm>
            <a:off x="2447534" y="2819400"/>
            <a:ext cx="7800113" cy="1588920"/>
          </a:xfrm>
          <a:prstGeom prst="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a:lstStyle/>
          <a:p>
            <a:pPr>
              <a:spcBef>
                <a:spcPts val="0"/>
              </a:spcBef>
            </a:pPr>
            <a:r>
              <a:rPr lang="zh-TW" altLang="en-US" sz="1600" b="1" dirty="0">
                <a:latin typeface="+mj-ea"/>
                <a:ea typeface="+mj-ea"/>
                <a:cs typeface="Arial" pitchFamily="34" charset="0"/>
              </a:rPr>
              <a:t>│</a:t>
            </a:r>
            <a:r>
              <a:rPr lang="zh-TW" altLang="en-US" sz="1600" b="1" dirty="0">
                <a:latin typeface="微軟正黑體" panose="020B0604030504040204" pitchFamily="34" charset="-120"/>
                <a:ea typeface="微軟正黑體" panose="020B0604030504040204" pitchFamily="34" charset="-120"/>
                <a:cs typeface="Arial" pitchFamily="34" charset="0"/>
              </a:rPr>
              <a:t>產品</a:t>
            </a:r>
            <a:endParaRPr lang="en-US" altLang="zh-TW" sz="1700" b="1" dirty="0">
              <a:latin typeface="微軟正黑體" panose="020B0604030504040204" pitchFamily="34" charset="-120"/>
              <a:ea typeface="微軟正黑體" panose="020B0604030504040204" pitchFamily="34" charset="-120"/>
              <a:cs typeface="Arial" pitchFamily="34" charset="0"/>
            </a:endParaRPr>
          </a:p>
          <a:p>
            <a:pPr marL="457200" lvl="3">
              <a:spcBef>
                <a:spcPts val="0"/>
              </a:spcBef>
            </a:pP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產品及模具開發流程與分工介紹</a:t>
            </a:r>
            <a:endPar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endParaRPr>
          </a:p>
          <a:p>
            <a:pPr marL="457200" lvl="3">
              <a:spcBef>
                <a:spcPts val="0"/>
              </a:spcBef>
            </a:pP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產品規格</a:t>
            </a:r>
            <a:endPar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endParaRPr>
          </a:p>
          <a:p>
            <a:pPr marL="457200" lvl="3">
              <a:spcBef>
                <a:spcPts val="0"/>
              </a:spcBef>
            </a:pP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材料</a:t>
            </a:r>
            <a:br>
              <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rPr>
            </a:b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成型條件</a:t>
            </a:r>
            <a:endPar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endParaRPr>
          </a:p>
          <a:p>
            <a:pPr marL="457200" lvl="3">
              <a:spcBef>
                <a:spcPts val="0"/>
              </a:spcBef>
            </a:pP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流道配置</a:t>
            </a:r>
            <a:endPar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endParaRPr>
          </a:p>
          <a:p>
            <a:pPr marL="457200" lvl="3">
              <a:spcBef>
                <a:spcPts val="0"/>
              </a:spcBef>
            </a:pP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冷卻水路設計</a:t>
            </a:r>
            <a:endPar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endParaRPr>
          </a:p>
          <a:p>
            <a:pPr marL="0" lvl="2">
              <a:spcBef>
                <a:spcPts val="0"/>
              </a:spcBef>
            </a:pPr>
            <a:endParaRPr lang="en-US" altLang="zh-TW" sz="1500" b="1" dirty="0">
              <a:solidFill>
                <a:schemeClr val="tx1"/>
              </a:solidFill>
              <a:latin typeface="+mj-ea"/>
              <a:ea typeface="+mj-ea"/>
              <a:cs typeface="Arial" pitchFamily="34" charset="0"/>
            </a:endParaRPr>
          </a:p>
        </p:txBody>
      </p:sp>
      <p:sp>
        <p:nvSpPr>
          <p:cNvPr id="15" name="矩形 14"/>
          <p:cNvSpPr/>
          <p:nvPr/>
        </p:nvSpPr>
        <p:spPr>
          <a:xfrm>
            <a:off x="2439292" y="4550514"/>
            <a:ext cx="7808355" cy="792996"/>
          </a:xfrm>
          <a:prstGeom prst="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a:lstStyle/>
          <a:p>
            <a:r>
              <a:rPr lang="zh-TW" altLang="en-US" sz="1600" b="1" dirty="0">
                <a:latin typeface="微軟正黑體" panose="020B0604030504040204" pitchFamily="34" charset="-120"/>
                <a:ea typeface="微軟正黑體" panose="020B0604030504040204" pitchFamily="34" charset="-120"/>
                <a:cs typeface="Arial" pitchFamily="34" charset="0"/>
              </a:rPr>
              <a:t>│模流分析應用過程</a:t>
            </a:r>
            <a:endParaRPr lang="en-US" altLang="zh-TW" sz="1600" b="1" dirty="0">
              <a:latin typeface="微軟正黑體" panose="020B0604030504040204" pitchFamily="34" charset="-120"/>
              <a:ea typeface="微軟正黑體" panose="020B0604030504040204" pitchFamily="34" charset="-120"/>
              <a:cs typeface="Arial" pitchFamily="34" charset="0"/>
            </a:endParaRPr>
          </a:p>
          <a:p>
            <a:pPr lvl="1">
              <a:lnSpc>
                <a:spcPct val="90000"/>
              </a:lnSpc>
              <a:spcBef>
                <a:spcPct val="20000"/>
              </a:spcBef>
            </a:pPr>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sym typeface="Arial" pitchFamily="34" charset="0"/>
              </a:rPr>
              <a:t>分析方法及過程</a:t>
            </a:r>
            <a:endParaRPr lang="en-US" altLang="zh-CN" sz="1400" b="1" dirty="0">
              <a:solidFill>
                <a:schemeClr val="tx1"/>
              </a:solidFill>
              <a:latin typeface="微軟正黑體" panose="020B0604030504040204" pitchFamily="34" charset="-120"/>
              <a:ea typeface="微軟正黑體" panose="020B0604030504040204" pitchFamily="34" charset="-120"/>
              <a:cs typeface="Arial" pitchFamily="34" charset="0"/>
              <a:sym typeface="Arial" pitchFamily="34" charset="0"/>
            </a:endParaRPr>
          </a:p>
          <a:p>
            <a:pPr lvl="1"/>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分析結果</a:t>
            </a:r>
            <a:endPar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endParaRPr>
          </a:p>
        </p:txBody>
      </p:sp>
      <p:sp>
        <p:nvSpPr>
          <p:cNvPr id="16" name="矩形 15"/>
          <p:cNvSpPr/>
          <p:nvPr/>
        </p:nvSpPr>
        <p:spPr>
          <a:xfrm>
            <a:off x="2431050" y="5464914"/>
            <a:ext cx="7808354" cy="792996"/>
          </a:xfrm>
          <a:prstGeom prst="rect">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a:lstStyle/>
          <a:p>
            <a:r>
              <a:rPr lang="zh-TW" altLang="en-US" sz="1600" b="1" dirty="0">
                <a:latin typeface="微軟正黑體" panose="020B0604030504040204" pitchFamily="34" charset="-120"/>
                <a:ea typeface="微軟正黑體" panose="020B0604030504040204" pitchFamily="34" charset="-120"/>
                <a:cs typeface="Arial" pitchFamily="34" charset="0"/>
              </a:rPr>
              <a:t>│</a:t>
            </a:r>
            <a:r>
              <a:rPr lang="zh-TW" altLang="en-US" sz="1700" b="1" dirty="0">
                <a:latin typeface="微軟正黑體" panose="020B0604030504040204" pitchFamily="34" charset="-120"/>
                <a:ea typeface="微軟正黑體" panose="020B0604030504040204" pitchFamily="34" charset="-120"/>
                <a:cs typeface="Arial" pitchFamily="34" charset="0"/>
              </a:rPr>
              <a:t>結論及未來應用</a:t>
            </a:r>
            <a:endParaRPr lang="en-US" altLang="zh-TW" sz="1700" b="1" dirty="0">
              <a:latin typeface="微軟正黑體" panose="020B0604030504040204" pitchFamily="34" charset="-120"/>
              <a:ea typeface="微軟正黑體" panose="020B0604030504040204" pitchFamily="34" charset="-120"/>
              <a:cs typeface="Arial" pitchFamily="34" charset="0"/>
            </a:endParaRPr>
          </a:p>
          <a:p>
            <a:pPr marL="457200" lvl="2"/>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總結</a:t>
            </a:r>
            <a:endParaRPr lang="en-US" altLang="zh-TW" sz="1400" b="1" dirty="0">
              <a:solidFill>
                <a:schemeClr val="tx1"/>
              </a:solidFill>
              <a:latin typeface="微軟正黑體" panose="020B0604030504040204" pitchFamily="34" charset="-120"/>
              <a:ea typeface="微軟正黑體" panose="020B0604030504040204" pitchFamily="34" charset="-120"/>
              <a:cs typeface="Arial" pitchFamily="34" charset="0"/>
            </a:endParaRPr>
          </a:p>
          <a:p>
            <a:pPr marL="457200" lvl="2"/>
            <a:r>
              <a:rPr lang="zh-TW" altLang="en-US" sz="1400" b="1" dirty="0">
                <a:solidFill>
                  <a:schemeClr val="tx1"/>
                </a:solidFill>
                <a:latin typeface="微軟正黑體" panose="020B0604030504040204" pitchFamily="34" charset="-120"/>
                <a:ea typeface="微軟正黑體" panose="020B0604030504040204" pitchFamily="34" charset="-120"/>
                <a:cs typeface="Arial" pitchFamily="34" charset="0"/>
              </a:rPr>
              <a:t>未來應用及研究發展</a:t>
            </a:r>
          </a:p>
        </p:txBody>
      </p:sp>
    </p:spTree>
    <p:extLst>
      <p:ext uri="{BB962C8B-B14F-4D97-AF65-F5344CB8AC3E}">
        <p14:creationId xmlns:p14="http://schemas.microsoft.com/office/powerpoint/2010/main" val="208336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spcBef>
                <a:spcPts val="0"/>
              </a:spcBef>
            </a:pPr>
            <a:r>
              <a:rPr lang="zh-TW" altLang="en-US" sz="3200" dirty="0">
                <a:cs typeface="Arial" pitchFamily="34" charset="0"/>
              </a:rPr>
              <a:t>參賽者（團隊）介紹</a:t>
            </a:r>
            <a:endParaRPr lang="en-US" altLang="zh-TW" sz="3200" dirty="0">
              <a:cs typeface="Arial" pitchFamily="34" charset="0"/>
            </a:endParaRPr>
          </a:p>
        </p:txBody>
      </p:sp>
      <p:sp>
        <p:nvSpPr>
          <p:cNvPr id="2" name="文字版面配置區 1">
            <a:extLst>
              <a:ext uri="{FF2B5EF4-FFF2-40B4-BE49-F238E27FC236}">
                <a16:creationId xmlns:a16="http://schemas.microsoft.com/office/drawing/2014/main" id="{9A0531D5-66D9-43C2-ACB7-37AEAAB44F58}"/>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232845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cs typeface="Arial" pitchFamily="34" charset="0"/>
              </a:rPr>
              <a:t>參賽者</a:t>
            </a:r>
            <a:r>
              <a:rPr lang="en-US" altLang="zh-TW" dirty="0">
                <a:cs typeface="Arial" pitchFamily="34" charset="0"/>
              </a:rPr>
              <a:t>(</a:t>
            </a:r>
            <a:r>
              <a:rPr lang="zh-TW" altLang="en-US" dirty="0">
                <a:cs typeface="Arial" pitchFamily="34" charset="0"/>
              </a:rPr>
              <a:t>團隊</a:t>
            </a:r>
            <a:r>
              <a:rPr lang="en-US" altLang="zh-TW" dirty="0">
                <a:cs typeface="Arial" pitchFamily="34" charset="0"/>
              </a:rPr>
              <a:t>)</a:t>
            </a:r>
            <a:r>
              <a:rPr lang="zh-TW" altLang="en-US" dirty="0">
                <a:cs typeface="Arial" pitchFamily="34" charset="0"/>
              </a:rPr>
              <a:t>介紹</a:t>
            </a:r>
            <a:endParaRPr lang="zh-TW" altLang="en-US" dirty="0"/>
          </a:p>
        </p:txBody>
      </p:sp>
      <p:sp>
        <p:nvSpPr>
          <p:cNvPr id="3" name="內容版面配置區 2"/>
          <p:cNvSpPr>
            <a:spLocks noGrp="1"/>
          </p:cNvSpPr>
          <p:nvPr>
            <p:ph sz="quarter" idx="16"/>
          </p:nvPr>
        </p:nvSpPr>
        <p:spPr/>
        <p:txBody>
          <a:bodyPr/>
          <a:lstStyle/>
          <a:p>
            <a:r>
              <a:rPr lang="zh-TW" altLang="en-US" b="0" dirty="0"/>
              <a:t>姓名：</a:t>
            </a:r>
            <a:endParaRPr lang="en-US" altLang="zh-TW" b="0" dirty="0"/>
          </a:p>
          <a:p>
            <a:pPr lvl="1"/>
            <a:endParaRPr lang="en-US" altLang="zh-TW" b="0" dirty="0"/>
          </a:p>
          <a:p>
            <a:r>
              <a:rPr lang="zh-TW" altLang="en-US" b="0" dirty="0"/>
              <a:t>職稱：</a:t>
            </a:r>
            <a:endParaRPr lang="en-US" altLang="zh-TW" b="0" dirty="0"/>
          </a:p>
          <a:p>
            <a:pPr lvl="1"/>
            <a:endParaRPr lang="en-US" altLang="zh-TW" b="0" dirty="0"/>
          </a:p>
          <a:p>
            <a:r>
              <a:rPr lang="zh-TW" altLang="en-US" b="0" dirty="0"/>
              <a:t>部門：</a:t>
            </a:r>
            <a:endParaRPr lang="en-US" altLang="zh-TW" b="0" dirty="0"/>
          </a:p>
          <a:p>
            <a:pPr lvl="1"/>
            <a:endParaRPr lang="en-US" altLang="zh-TW" b="0" dirty="0"/>
          </a:p>
          <a:p>
            <a:r>
              <a:rPr lang="zh-TW" altLang="en-US" b="0" dirty="0"/>
              <a:t>工作</a:t>
            </a:r>
            <a:r>
              <a:rPr lang="en-US" altLang="zh-TW" b="0" dirty="0"/>
              <a:t>/</a:t>
            </a:r>
            <a:r>
              <a:rPr lang="zh-TW" altLang="en-US" b="0" dirty="0"/>
              <a:t>研究內容：</a:t>
            </a:r>
            <a:br>
              <a:rPr lang="en-US" altLang="zh-TW" b="0" dirty="0"/>
            </a:br>
            <a:endParaRPr lang="en-US" altLang="zh-TW" b="0" dirty="0"/>
          </a:p>
          <a:p>
            <a:r>
              <a:rPr lang="en-US" altLang="zh-TW" b="0" dirty="0"/>
              <a:t>GITA</a:t>
            </a:r>
            <a:r>
              <a:rPr lang="zh-TW" altLang="en-US" b="0" dirty="0"/>
              <a:t> </a:t>
            </a:r>
            <a:r>
              <a:rPr lang="en-US" altLang="zh-TW" b="0" dirty="0"/>
              <a:t>2021 </a:t>
            </a:r>
            <a:r>
              <a:rPr lang="zh-TW" altLang="en-US" b="0" dirty="0"/>
              <a:t>化虛為實 智慧成型 參賽宣言：</a:t>
            </a:r>
            <a:endParaRPr lang="en-US" altLang="zh-TW" b="0" dirty="0"/>
          </a:p>
          <a:p>
            <a:pPr lvl="1"/>
            <a:endParaRPr lang="en-US" altLang="zh-TW" dirty="0"/>
          </a:p>
          <a:p>
            <a:pPr lvl="1"/>
            <a:endParaRPr lang="en-US" altLang="zh-TW" sz="1400" dirty="0"/>
          </a:p>
          <a:p>
            <a:pPr lvl="1"/>
            <a:endParaRPr lang="en-US" altLang="zh-TW" sz="1400" dirty="0"/>
          </a:p>
          <a:p>
            <a:pPr lvl="1"/>
            <a:endParaRPr lang="en-US" altLang="zh-TW" sz="1400" dirty="0"/>
          </a:p>
          <a:p>
            <a:endParaRPr lang="en-US" altLang="zh-TW" dirty="0"/>
          </a:p>
          <a:p>
            <a:endParaRPr lang="zh-TW" altLang="en-US" dirty="0"/>
          </a:p>
        </p:txBody>
      </p:sp>
      <p:pic>
        <p:nvPicPr>
          <p:cNvPr id="4" name="內容版面配置區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543800" y="939839"/>
            <a:ext cx="2880000" cy="3802295"/>
          </a:xfrm>
          <a:prstGeom prst="rect">
            <a:avLst/>
          </a:prstGeom>
          <a:noFill/>
          <a:ln w="9525">
            <a:noFill/>
            <a:miter lim="800000"/>
            <a:headEnd/>
            <a:tailEnd/>
          </a:ln>
        </p:spPr>
      </p:pic>
      <p:sp>
        <p:nvSpPr>
          <p:cNvPr id="8" name="文字方塊 7"/>
          <p:cNvSpPr txBox="1"/>
          <p:nvPr/>
        </p:nvSpPr>
        <p:spPr>
          <a:xfrm>
            <a:off x="7620000" y="4837291"/>
            <a:ext cx="2619404" cy="369332"/>
          </a:xfrm>
          <a:prstGeom prst="rect">
            <a:avLst/>
          </a:prstGeom>
          <a:noFill/>
        </p:spPr>
        <p:txBody>
          <a:bodyPr wrap="square" rtlCol="0">
            <a:spAutoFit/>
          </a:bodyPr>
          <a:lstStyle/>
          <a:p>
            <a:r>
              <a:rPr lang="zh-TW" altLang="en-US" b="1" dirty="0">
                <a:solidFill>
                  <a:schemeClr val="tx1">
                    <a:lumMod val="95000"/>
                    <a:lumOff val="5000"/>
                  </a:schemeClr>
                </a:solidFill>
                <a:latin typeface="微軟正黑體" panose="020B0604030504040204" pitchFamily="34" charset="-120"/>
                <a:ea typeface="微軟正黑體" panose="020B0604030504040204" pitchFamily="34" charset="-120"/>
                <a:cs typeface="Arial" pitchFamily="34" charset="0"/>
              </a:rPr>
              <a:t>請附個人</a:t>
            </a:r>
            <a:r>
              <a:rPr lang="en-US" altLang="zh-TW" b="1" dirty="0">
                <a:solidFill>
                  <a:schemeClr val="tx1">
                    <a:lumMod val="95000"/>
                    <a:lumOff val="5000"/>
                  </a:schemeClr>
                </a:solidFill>
                <a:latin typeface="微軟正黑體" panose="020B0604030504040204" pitchFamily="34" charset="-120"/>
                <a:ea typeface="微軟正黑體" panose="020B0604030504040204" pitchFamily="34" charset="-120"/>
                <a:cs typeface="Arial" pitchFamily="34" charset="0"/>
              </a:rPr>
              <a:t>(</a:t>
            </a:r>
            <a:r>
              <a:rPr lang="zh-TW" altLang="en-US" b="1" dirty="0">
                <a:solidFill>
                  <a:schemeClr val="tx1">
                    <a:lumMod val="95000"/>
                    <a:lumOff val="5000"/>
                  </a:schemeClr>
                </a:solidFill>
                <a:latin typeface="微軟正黑體" panose="020B0604030504040204" pitchFamily="34" charset="-120"/>
                <a:ea typeface="微軟正黑體" panose="020B0604030504040204" pitchFamily="34" charset="-120"/>
                <a:cs typeface="Arial" pitchFamily="34" charset="0"/>
              </a:rPr>
              <a:t>團隊</a:t>
            </a:r>
            <a:r>
              <a:rPr lang="en-US" altLang="zh-TW" b="1" dirty="0">
                <a:solidFill>
                  <a:schemeClr val="tx1">
                    <a:lumMod val="95000"/>
                    <a:lumOff val="5000"/>
                  </a:schemeClr>
                </a:solidFill>
                <a:latin typeface="微軟正黑體" panose="020B0604030504040204" pitchFamily="34" charset="-120"/>
                <a:ea typeface="微軟正黑體" panose="020B0604030504040204" pitchFamily="34" charset="-120"/>
                <a:cs typeface="Arial" pitchFamily="34" charset="0"/>
              </a:rPr>
              <a:t>)</a:t>
            </a:r>
            <a:r>
              <a:rPr lang="zh-TW" altLang="en-US" b="1" dirty="0">
                <a:solidFill>
                  <a:schemeClr val="tx1">
                    <a:lumMod val="95000"/>
                    <a:lumOff val="5000"/>
                  </a:schemeClr>
                </a:solidFill>
                <a:latin typeface="微軟正黑體" panose="020B0604030504040204" pitchFamily="34" charset="-120"/>
                <a:ea typeface="微軟正黑體" panose="020B0604030504040204" pitchFamily="34" charset="-120"/>
                <a:cs typeface="Arial" pitchFamily="34" charset="0"/>
              </a:rPr>
              <a:t>照片</a:t>
            </a:r>
          </a:p>
        </p:txBody>
      </p:sp>
    </p:spTree>
    <p:extLst>
      <p:ext uri="{BB962C8B-B14F-4D97-AF65-F5344CB8AC3E}">
        <p14:creationId xmlns:p14="http://schemas.microsoft.com/office/powerpoint/2010/main" val="1576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公司</a:t>
            </a:r>
            <a:r>
              <a:rPr lang="en-US" altLang="zh-TW" dirty="0"/>
              <a:t>/</a:t>
            </a:r>
            <a:r>
              <a:rPr lang="zh-TW" altLang="en-US" dirty="0"/>
              <a:t>學校介紹</a:t>
            </a:r>
          </a:p>
        </p:txBody>
      </p:sp>
      <p:sp>
        <p:nvSpPr>
          <p:cNvPr id="3" name="內容版面配置區 2"/>
          <p:cNvSpPr>
            <a:spLocks noGrp="1"/>
          </p:cNvSpPr>
          <p:nvPr>
            <p:ph sz="quarter" idx="16"/>
          </p:nvPr>
        </p:nvSpPr>
        <p:spPr/>
        <p:txBody>
          <a:bodyPr/>
          <a:lstStyle/>
          <a:p>
            <a:r>
              <a:rPr lang="zh-TW" altLang="en-US" b="0" dirty="0">
                <a:cs typeface="Segoe UI" panose="020B0502040204020203" pitchFamily="34" charset="0"/>
              </a:rPr>
              <a:t>公司</a:t>
            </a:r>
            <a:r>
              <a:rPr lang="en-US" altLang="zh-TW" b="0" dirty="0">
                <a:cs typeface="Segoe UI" panose="020B0502040204020203" pitchFamily="34" charset="0"/>
              </a:rPr>
              <a:t>/</a:t>
            </a:r>
            <a:r>
              <a:rPr lang="zh-TW" altLang="en-US" b="0" dirty="0">
                <a:cs typeface="Segoe UI" panose="020B0502040204020203" pitchFamily="34" charset="0"/>
              </a:rPr>
              <a:t>學校名稱</a:t>
            </a:r>
            <a:endParaRPr lang="en-US" altLang="zh-TW" b="0" dirty="0">
              <a:cs typeface="Segoe UI" panose="020B0502040204020203" pitchFamily="34" charset="0"/>
            </a:endParaRPr>
          </a:p>
          <a:p>
            <a:pPr lvl="1"/>
            <a:endParaRPr lang="en-US" altLang="zh-TW" b="0" dirty="0"/>
          </a:p>
          <a:p>
            <a:r>
              <a:rPr lang="zh-TW" altLang="en-US" b="0" dirty="0">
                <a:cs typeface="Segoe UI" panose="020B0502040204020203" pitchFamily="34" charset="0"/>
              </a:rPr>
              <a:t>公司</a:t>
            </a:r>
            <a:r>
              <a:rPr lang="en-US" altLang="zh-TW" b="0" dirty="0">
                <a:cs typeface="Segoe UI" panose="020B0502040204020203" pitchFamily="34" charset="0"/>
              </a:rPr>
              <a:t>/</a:t>
            </a:r>
            <a:r>
              <a:rPr lang="zh-TW" altLang="en-US" b="0" dirty="0">
                <a:cs typeface="Segoe UI" panose="020B0502040204020203" pitchFamily="34" charset="0"/>
              </a:rPr>
              <a:t>學校</a:t>
            </a:r>
            <a:r>
              <a:rPr lang="zh-TW" altLang="en-US" b="0" dirty="0"/>
              <a:t>介紹</a:t>
            </a:r>
            <a:br>
              <a:rPr lang="en-US" altLang="zh-TW" b="0" dirty="0"/>
            </a:br>
            <a:endParaRPr lang="en-US" altLang="zh-TW" b="0" dirty="0"/>
          </a:p>
          <a:p>
            <a:pPr marL="0" indent="0">
              <a:buNone/>
            </a:pPr>
            <a:endParaRPr lang="en-US" altLang="zh-TW" b="0" dirty="0"/>
          </a:p>
          <a:p>
            <a:pPr lvl="1"/>
            <a:endParaRPr lang="en-US" altLang="zh-TW" dirty="0"/>
          </a:p>
          <a:p>
            <a:pPr lvl="1"/>
            <a:endParaRPr lang="zh-TW" altLang="en-US" dirty="0">
              <a:solidFill>
                <a:srgbClr val="FF0000"/>
              </a:solidFill>
              <a:cs typeface="Segoe UI" panose="020B0502040204020203" pitchFamily="34" charset="0"/>
            </a:endParaRPr>
          </a:p>
        </p:txBody>
      </p:sp>
      <p:sp>
        <p:nvSpPr>
          <p:cNvPr id="4" name="文字方塊 3"/>
          <p:cNvSpPr txBox="1"/>
          <p:nvPr/>
        </p:nvSpPr>
        <p:spPr>
          <a:xfrm>
            <a:off x="8077201" y="2710454"/>
            <a:ext cx="2286000" cy="381000"/>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請附公司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學校</a:t>
            </a:r>
            <a:r>
              <a:rPr lang="en-US" altLang="zh-TW" dirty="0">
                <a:latin typeface="微軟正黑體" panose="020B0604030504040204" pitchFamily="34" charset="-120"/>
                <a:ea typeface="微軟正黑體" panose="020B0604030504040204" pitchFamily="34" charset="-120"/>
              </a:rPr>
              <a:t> Logo</a:t>
            </a:r>
            <a:endParaRPr lang="zh-TW" altLang="en-US"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236" y="881688"/>
            <a:ext cx="1862657" cy="1800000"/>
          </a:xfrm>
          <a:prstGeom prst="rect">
            <a:avLst/>
          </a:prstGeom>
        </p:spPr>
      </p:pic>
      <p:pic>
        <p:nvPicPr>
          <p:cNvPr id="6" name="內容版面配置區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91200" y="877312"/>
            <a:ext cx="2181418" cy="2880000"/>
          </a:xfrm>
          <a:prstGeom prst="rect">
            <a:avLst/>
          </a:prstGeom>
          <a:noFill/>
          <a:ln w="9525">
            <a:noFill/>
            <a:miter lim="800000"/>
            <a:headEnd/>
            <a:tailEnd/>
          </a:ln>
        </p:spPr>
      </p:pic>
      <p:sp>
        <p:nvSpPr>
          <p:cNvPr id="7" name="文字方塊 6"/>
          <p:cNvSpPr txBox="1"/>
          <p:nvPr/>
        </p:nvSpPr>
        <p:spPr>
          <a:xfrm>
            <a:off x="5755341" y="3766546"/>
            <a:ext cx="2481750"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請附公司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學校照片</a:t>
            </a:r>
          </a:p>
        </p:txBody>
      </p:sp>
    </p:spTree>
    <p:extLst>
      <p:ext uri="{BB962C8B-B14F-4D97-AF65-F5344CB8AC3E}">
        <p14:creationId xmlns:p14="http://schemas.microsoft.com/office/powerpoint/2010/main" val="123524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3200" dirty="0">
                <a:cs typeface="Arial" pitchFamily="34" charset="0"/>
              </a:rPr>
              <a:t>作品背景</a:t>
            </a:r>
            <a:endParaRPr lang="zh-TW" altLang="en-US" dirty="0"/>
          </a:p>
        </p:txBody>
      </p:sp>
      <p:sp>
        <p:nvSpPr>
          <p:cNvPr id="2" name="文字版面配置區 1">
            <a:extLst>
              <a:ext uri="{FF2B5EF4-FFF2-40B4-BE49-F238E27FC236}">
                <a16:creationId xmlns:a16="http://schemas.microsoft.com/office/drawing/2014/main" id="{CDB292F4-0A90-44B6-9DE9-A071439136CD}"/>
              </a:ext>
            </a:extLst>
          </p:cNvPr>
          <p:cNvSpPr>
            <a:spLocks noGrp="1"/>
          </p:cNvSpPr>
          <p:nvPr>
            <p:ph type="body" sz="quarter" idx="13"/>
          </p:nvPr>
        </p:nvSpPr>
        <p:spPr/>
        <p:txBody>
          <a:bodyPr/>
          <a:lstStyle/>
          <a:p>
            <a:endParaRPr lang="zh-TW" altLang="en-US"/>
          </a:p>
        </p:txBody>
      </p:sp>
    </p:spTree>
    <p:extLst>
      <p:ext uri="{BB962C8B-B14F-4D97-AF65-F5344CB8AC3E}">
        <p14:creationId xmlns:p14="http://schemas.microsoft.com/office/powerpoint/2010/main" val="1030068274"/>
      </p:ext>
    </p:extLst>
  </p:cSld>
  <p:clrMapOvr>
    <a:masterClrMapping/>
  </p:clrMapOvr>
</p:sld>
</file>

<file path=ppt/theme/theme1.xml><?xml version="1.0" encoding="utf-8"?>
<a:theme xmlns:a="http://schemas.openxmlformats.org/drawingml/2006/main" name="封面">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封面">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內頁">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章節">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封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CTS_RD_PPT_F01_RDPowerpoint</Template>
  <TotalTime>539057</TotalTime>
  <Words>797</Words>
  <Application>Microsoft Office PowerPoint</Application>
  <PresentationFormat>寬螢幕</PresentationFormat>
  <Paragraphs>151</Paragraphs>
  <Slides>31</Slides>
  <Notes>10</Notes>
  <HiddenSlides>0</HiddenSlides>
  <MMClips>0</MMClips>
  <ScaleCrop>false</ScaleCrop>
  <HeadingPairs>
    <vt:vector size="6" baseType="variant">
      <vt:variant>
        <vt:lpstr>使用字型</vt:lpstr>
      </vt:variant>
      <vt:variant>
        <vt:i4>6</vt:i4>
      </vt:variant>
      <vt:variant>
        <vt:lpstr>佈景主題</vt:lpstr>
      </vt:variant>
      <vt:variant>
        <vt:i4>5</vt:i4>
      </vt:variant>
      <vt:variant>
        <vt:lpstr>投影片標題</vt:lpstr>
      </vt:variant>
      <vt:variant>
        <vt:i4>31</vt:i4>
      </vt:variant>
    </vt:vector>
  </HeadingPairs>
  <TitlesOfParts>
    <vt:vector size="42" baseType="lpstr">
      <vt:lpstr>Microsoft YaHei</vt:lpstr>
      <vt:lpstr>微軟正黑體</vt:lpstr>
      <vt:lpstr>新細明體</vt:lpstr>
      <vt:lpstr>Arial</vt:lpstr>
      <vt:lpstr>Calibri</vt:lpstr>
      <vt:lpstr>Calibri Light</vt:lpstr>
      <vt:lpstr>封面</vt:lpstr>
      <vt:lpstr>1_封面</vt:lpstr>
      <vt:lpstr>1_內頁</vt:lpstr>
      <vt:lpstr>章節</vt:lpstr>
      <vt:lpstr>封底</vt:lpstr>
      <vt:lpstr>&lt;完整報告作品名稱&gt;</vt:lpstr>
      <vt:lpstr>撰寫Tips：圖片範例</vt:lpstr>
      <vt:lpstr>撰寫Tips：圖片範例</vt:lpstr>
      <vt:lpstr>撰寫Tips：影片範例</vt:lpstr>
      <vt:lpstr>撰寫項目</vt:lpstr>
      <vt:lpstr>參賽者（團隊）介紹</vt:lpstr>
      <vt:lpstr>參賽者(團隊)介紹</vt:lpstr>
      <vt:lpstr>公司/學校介紹</vt:lpstr>
      <vt:lpstr>作品背景</vt:lpstr>
      <vt:lpstr>背景大綱</vt:lpstr>
      <vt:lpstr>挑戰及解決方案</vt:lpstr>
      <vt:lpstr>目標</vt:lpstr>
      <vt:lpstr>產品介紹</vt:lpstr>
      <vt:lpstr>產品及模具開發流程與分工介紹</vt:lpstr>
      <vt:lpstr>產品</vt:lpstr>
      <vt:lpstr>材料分析</vt:lpstr>
      <vt:lpstr>成型條件</vt:lpstr>
      <vt:lpstr>流道配置</vt:lpstr>
      <vt:lpstr>冷卻水路設計</vt:lpstr>
      <vt:lpstr>模流分析應用</vt:lpstr>
      <vt:lpstr>分析方法及流程</vt:lpstr>
      <vt:lpstr>原始設計分析結果</vt:lpstr>
      <vt:lpstr>設計變更分析結果</vt:lpstr>
      <vt:lpstr>原始設計和設計變更比較</vt:lpstr>
      <vt:lpstr>驗證模擬分析</vt:lpstr>
      <vt:lpstr>結論及未來應用</vt:lpstr>
      <vt:lpstr>結論</vt:lpstr>
      <vt:lpstr>Moldex3D應用效益分析</vt:lpstr>
      <vt:lpstr>Moldex3D未來應用及研究發展</vt:lpstr>
      <vt:lpstr>參賽作品格式及收件方式</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Samhsieh</dc:creator>
  <cp:lastModifiedBy>Wenny Tsai</cp:lastModifiedBy>
  <cp:revision>3363</cp:revision>
  <dcterms:created xsi:type="dcterms:W3CDTF">2017-10-29T13:18:58Z</dcterms:created>
  <dcterms:modified xsi:type="dcterms:W3CDTF">2021-11-02T07:06:29Z</dcterms:modified>
</cp:coreProperties>
</file>