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  <p:sldMasterId id="2147483654" r:id="rId5"/>
    <p:sldMasterId id="2147483658" r:id="rId6"/>
  </p:sldMasterIdLst>
  <p:notesMasterIdLst>
    <p:notesMasterId r:id="rId34"/>
  </p:notesMasterIdLst>
  <p:handoutMasterIdLst>
    <p:handoutMasterId r:id="rId35"/>
  </p:handoutMasterIdLst>
  <p:sldIdLst>
    <p:sldId id="423" r:id="rId7"/>
    <p:sldId id="424" r:id="rId8"/>
    <p:sldId id="428" r:id="rId9"/>
    <p:sldId id="418" r:id="rId10"/>
    <p:sldId id="427" r:id="rId11"/>
    <p:sldId id="429" r:id="rId12"/>
    <p:sldId id="437" r:id="rId13"/>
    <p:sldId id="438" r:id="rId14"/>
    <p:sldId id="439" r:id="rId15"/>
    <p:sldId id="421" r:id="rId16"/>
    <p:sldId id="456" r:id="rId17"/>
    <p:sldId id="426" r:id="rId18"/>
    <p:sldId id="431" r:id="rId19"/>
    <p:sldId id="432" r:id="rId20"/>
    <p:sldId id="454" r:id="rId21"/>
    <p:sldId id="455" r:id="rId22"/>
    <p:sldId id="435" r:id="rId23"/>
    <p:sldId id="445" r:id="rId24"/>
    <p:sldId id="451" r:id="rId25"/>
    <p:sldId id="452" r:id="rId26"/>
    <p:sldId id="457" r:id="rId27"/>
    <p:sldId id="450" r:id="rId28"/>
    <p:sldId id="436" r:id="rId29"/>
    <p:sldId id="446" r:id="rId30"/>
    <p:sldId id="458" r:id="rId31"/>
    <p:sldId id="448" r:id="rId32"/>
    <p:sldId id="419" r:id="rId3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:p14="http://schemas.microsoft.com/office/powerpoint/2010/main" xmlns="" xmlns:mv="urn:schemas-microsoft-com:mac:vml" xmlns:mc="http://schemas.openxmlformats.org/markup-compatibility/2006" val="1"/>
      </p:ext>
    </p:extLst>
  </p:showPr>
  <p:clrMru>
    <a:srgbClr val="F08501"/>
    <a:srgbClr val="C42B05"/>
    <a:srgbClr val="C32B07"/>
    <a:srgbClr val="205788"/>
    <a:srgbClr val="595959"/>
    <a:srgbClr val="F29A28"/>
    <a:srgbClr val="E8E9EC"/>
    <a:srgbClr val="CED1D7"/>
  </p:clrMru>
  <p:extLst>
    <p:ext uri="{E76CE94A-603C-4142-B9EB-6D1370010A27}">
      <p14:discardImageEditData xmlns:p14="http://schemas.microsoft.com/office/powerpoint/2010/main" xmlns="" xmlns:mv="urn:schemas-microsoft-com:mac:vml" xmlns:mc="http://schemas.openxmlformats.org/markup-compatibility/2006" val="0"/>
    </p:ext>
    <p:ext uri="{D31A062A-798A-4329-ABDD-BBA856620510}">
      <p14:defaultImageDpi xmlns:p14="http://schemas.microsoft.com/office/powerpoint/2010/main" xmlns="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29" autoAdjust="0"/>
    <p:restoredTop sz="90139" autoAdjust="0"/>
  </p:normalViewPr>
  <p:slideViewPr>
    <p:cSldViewPr snapToObjects="1">
      <p:cViewPr>
        <p:scale>
          <a:sx n="76" d="100"/>
          <a:sy n="76" d="100"/>
        </p:scale>
        <p:origin x="-859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70" d="100"/>
          <a:sy n="70" d="100"/>
        </p:scale>
        <p:origin x="-2766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30E278F3-2CDA-4168-8D24-D81045EF8402}" type="datetime1">
              <a:rPr lang="zh-TW" altLang="en-US"/>
              <a:pPr>
                <a:defRPr/>
              </a:pPr>
              <a:t>2015/2/17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CD77EA0-1829-4B0A-B1A1-30D3D179896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3515436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pitchFamily="34" charset="0"/>
              </a:defRPr>
            </a:lvl1pPr>
          </a:lstStyle>
          <a:p>
            <a:pPr>
              <a:defRPr/>
            </a:pPr>
            <a:fld id="{EDCBFFA1-D250-4A9C-B8FE-353D4F9D512F}" type="datetime1">
              <a:rPr lang="en-US" altLang="zh-TW"/>
              <a:pPr>
                <a:defRPr/>
              </a:pPr>
              <a:t>2/17/2015</a:t>
            </a:fld>
            <a:endParaRPr lang="en-US" altLang="zh-TW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zh-TW" altLang="zh-TW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Arial" pitchFamily="34" charset="0"/>
              </a:defRPr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" pitchFamily="34" charset="0"/>
              </a:defRPr>
            </a:lvl1pPr>
          </a:lstStyle>
          <a:p>
            <a:pPr>
              <a:defRPr/>
            </a:pPr>
            <a:fld id="{2965780D-C622-4C8B-989D-06AC234CDAC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15598065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ＭＳ Ｐゴシック" pitchFamily="-109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65780D-C622-4C8B-989D-06AC234CDAC5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16051818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TW" b="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65780D-C622-4C8B-989D-06AC234CDAC5}" type="slidenum">
              <a:rPr lang="en-US" altLang="zh-TW" smtClean="0"/>
              <a:pPr>
                <a:defRPr/>
              </a:pPr>
              <a:t>24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4076201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65780D-C622-4C8B-989D-06AC234CDAC5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21193610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65780D-C622-4C8B-989D-06AC234CDAC5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26042609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65780D-C622-4C8B-989D-06AC234CDAC5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24249031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65780D-C622-4C8B-989D-06AC234CDAC5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23874904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65780D-C622-4C8B-989D-06AC234CDAC5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41019549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65780D-C622-4C8B-989D-06AC234CDAC5}" type="slidenum">
              <a:rPr lang="en-US" altLang="zh-TW" smtClean="0"/>
              <a:pPr>
                <a:defRPr/>
              </a:pPr>
              <a:t>19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2666021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65780D-C622-4C8B-989D-06AC234CDAC5}" type="slidenum">
              <a:rPr lang="en-US" altLang="zh-TW" smtClean="0"/>
              <a:pPr>
                <a:defRPr/>
              </a:pPr>
              <a:t>20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490451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65780D-C622-4C8B-989D-06AC234CDAC5}" type="slidenum">
              <a:rPr lang="en-US" altLang="zh-TW" smtClean="0"/>
              <a:pPr>
                <a:defRPr/>
              </a:pPr>
              <a:t>22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49191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封面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6660232" y="5877272"/>
            <a:ext cx="2016224" cy="550912"/>
          </a:xfrm>
          <a:prstGeom prst="rect">
            <a:avLst/>
          </a:prstGeom>
        </p:spPr>
        <p:txBody>
          <a:bodyPr anchor="ctr"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altLang="en-US" sz="1400" b="1" kern="1200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ea typeface="微軟正黑體" pitchFamily="34" charset="-120"/>
                <a:cs typeface="ＭＳ Ｐゴシック" pitchFamily="-65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215108" y="2967087"/>
            <a:ext cx="4824536" cy="1470025"/>
          </a:xfrm>
          <a:prstGeom prst="rect">
            <a:avLst/>
          </a:prstGeom>
        </p:spPr>
        <p:txBody>
          <a:bodyPr anchor="ctr"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3000" b="1" baseline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ea typeface="微軟正黑體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1544466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封面(CONFIDENTIAL字樣)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標題 2"/>
          <p:cNvSpPr txBox="1">
            <a:spLocks/>
          </p:cNvSpPr>
          <p:nvPr userDrawn="1"/>
        </p:nvSpPr>
        <p:spPr bwMode="auto">
          <a:xfrm>
            <a:off x="611560" y="5727026"/>
            <a:ext cx="1800200" cy="360040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0" hangingPunct="0"/>
            <a:r>
              <a:rPr kumimoji="0" lang="en-US" altLang="zh-TW" sz="1600" b="1" dirty="0" smtClean="0">
                <a:solidFill>
                  <a:srgbClr val="C42B05"/>
                </a:solidFill>
                <a:latin typeface="Tahoma" pitchFamily="34" charset="0"/>
                <a:cs typeface="Tahoma" pitchFamily="34" charset="0"/>
              </a:rPr>
              <a:t>CONFIDENTIAL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6660232" y="5877272"/>
            <a:ext cx="2016224" cy="550912"/>
          </a:xfrm>
          <a:prstGeom prst="rect">
            <a:avLst/>
          </a:prstGeom>
        </p:spPr>
        <p:txBody>
          <a:bodyPr anchor="ctr"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altLang="en-US" sz="1400" b="1" kern="1200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ea typeface="微軟正黑體" pitchFamily="34" charset="-120"/>
                <a:cs typeface="ＭＳ Ｐゴシック" pitchFamily="-65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215108" y="2967087"/>
            <a:ext cx="4824536" cy="1470025"/>
          </a:xfrm>
          <a:prstGeom prst="rect">
            <a:avLst/>
          </a:prstGeom>
        </p:spPr>
        <p:txBody>
          <a:bodyPr anchor="ctr"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3000" b="1" baseline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ea typeface="微軟正黑體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2697431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內頁-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0"/>
          </p:nvPr>
        </p:nvSpPr>
        <p:spPr>
          <a:xfrm>
            <a:off x="827584" y="940514"/>
            <a:ext cx="7560000" cy="4608000"/>
          </a:xfrm>
        </p:spPr>
        <p:txBody>
          <a:bodyPr/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777862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內頁-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283709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單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單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雙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/>
          <p:cNvSpPr>
            <a:spLocks noGrp="1"/>
          </p:cNvSpPr>
          <p:nvPr>
            <p:ph type="title"/>
          </p:nvPr>
        </p:nvSpPr>
        <p:spPr>
          <a:xfrm>
            <a:off x="755650" y="2164204"/>
            <a:ext cx="6337300" cy="1143000"/>
          </a:xfrm>
        </p:spPr>
        <p:txBody>
          <a:bodyPr anchor="b"/>
          <a:lstStyle>
            <a:lvl1pPr>
              <a:defRPr baseline="0"/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4" name="內容版面配置區 4"/>
          <p:cNvSpPr>
            <a:spLocks noGrp="1"/>
          </p:cNvSpPr>
          <p:nvPr>
            <p:ph sz="quarter" idx="10"/>
          </p:nvPr>
        </p:nvSpPr>
        <p:spPr>
          <a:xfrm>
            <a:off x="755650" y="3325710"/>
            <a:ext cx="6337300" cy="801687"/>
          </a:xfrm>
          <a:prstGeom prst="rect">
            <a:avLst/>
          </a:prstGeom>
        </p:spPr>
        <p:txBody>
          <a:bodyPr anchor="t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zh-TW" altLang="en-US" sz="2400" b="1" kern="1200" baseline="0" dirty="0" smtClean="0">
                <a:solidFill>
                  <a:srgbClr val="C32B07"/>
                </a:solidFill>
                <a:latin typeface="Arial" pitchFamily="34" charset="0"/>
                <a:ea typeface="微軟正黑體" pitchFamily="34" charset="-120"/>
                <a:cs typeface="Arial Bold" pitchFamily="34" charset="0"/>
              </a:defRPr>
            </a:lvl1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2498956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內頁-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0"/>
          </p:nvPr>
        </p:nvSpPr>
        <p:spPr>
          <a:xfrm>
            <a:off x="827584" y="940514"/>
            <a:ext cx="7560000" cy="460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777862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90575" y="116632"/>
            <a:ext cx="59785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 smtClean="0"/>
              <a:t>按一下以編輯母片標題樣式</a:t>
            </a:r>
          </a:p>
        </p:txBody>
      </p:sp>
      <p:sp>
        <p:nvSpPr>
          <p:cNvPr id="7" name="Rectangle 15"/>
          <p:cNvSpPr txBox="1">
            <a:spLocks noChangeArrowheads="1"/>
          </p:cNvSpPr>
          <p:nvPr/>
        </p:nvSpPr>
        <p:spPr>
          <a:xfrm>
            <a:off x="84138" y="6525344"/>
            <a:ext cx="742950" cy="18891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81CFF515-C5D5-43F1-AC63-EB825BB27702}" type="slidenum">
              <a:rPr kumimoji="0" lang="en-US" altLang="zh-TW" sz="900" smtClean="0">
                <a:solidFill>
                  <a:prstClr val="black"/>
                </a:solidFill>
                <a:latin typeface="Arial" pitchFamily="34" charset="0"/>
                <a:ea typeface="Arial Unicode MS" pitchFamily="34" charset="-12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zh-TW" sz="900" dirty="0">
              <a:solidFill>
                <a:prstClr val="black"/>
              </a:solidFill>
              <a:latin typeface="Arial" pitchFamily="34" charset="0"/>
              <a:ea typeface="Arial Unicode MS" pitchFamily="34" charset="-120"/>
            </a:endParaRP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7088" y="943150"/>
            <a:ext cx="7561336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 smtClean="0"/>
              <a:t>按一下以編輯母片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956279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tx1">
              <a:lumMod val="95000"/>
              <a:lumOff val="5000"/>
            </a:schemeClr>
          </a:solidFill>
          <a:latin typeface="Arial" pitchFamily="34" charset="0"/>
          <a:ea typeface="微軟正黑體" pitchFamily="34" charset="-120"/>
          <a:cs typeface="ＭＳ Ｐゴシック" pitchFamily="34" charset="-128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微軟正黑體" pitchFamily="34" charset="-120"/>
          <a:cs typeface="ＭＳ Ｐゴシック" pitchFamily="34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微軟正黑體" pitchFamily="34" charset="-120"/>
          <a:cs typeface="ＭＳ Ｐゴシック" pitchFamily="34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微軟正黑體" pitchFamily="34" charset="-120"/>
          <a:cs typeface="ＭＳ Ｐゴシック" pitchFamily="34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微軟正黑體" pitchFamily="34" charset="-120"/>
          <a:cs typeface="ＭＳ Ｐゴシック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ts val="600"/>
        </a:spcBef>
        <a:spcAft>
          <a:spcPct val="0"/>
        </a:spcAft>
        <a:buFont typeface="Arial" charset="0"/>
        <a:buChar char="&gt;"/>
        <a:defRPr lang="zh-TW" altLang="en-US" sz="2000" b="1" kern="1200" dirty="0">
          <a:solidFill>
            <a:srgbClr val="595959"/>
          </a:solidFill>
          <a:latin typeface="Arial" pitchFamily="34" charset="0"/>
          <a:ea typeface="微軟正黑體" pitchFamily="34" charset="-120"/>
          <a:cs typeface="Arial Unicode MS" pitchFamily="34" charset="-120"/>
        </a:defRPr>
      </a:lvl1pPr>
      <a:lvl2pPr marL="742950" indent="-285750" algn="l" defTabSz="457200" rtl="0" eaLnBrk="1" fontAlgn="base" hangingPunct="1">
        <a:spcBef>
          <a:spcPts val="600"/>
        </a:spcBef>
        <a:spcAft>
          <a:spcPct val="0"/>
        </a:spcAft>
        <a:buFont typeface="Arial" charset="0"/>
        <a:buChar char="–"/>
        <a:defRPr b="1" kern="1200">
          <a:solidFill>
            <a:srgbClr val="205788"/>
          </a:solidFill>
          <a:latin typeface="Arial" pitchFamily="34" charset="0"/>
          <a:ea typeface="微軟正黑體" pitchFamily="34" charset="-120"/>
          <a:cs typeface="Arial Unicode MS" pitchFamily="34" charset="-120"/>
        </a:defRPr>
      </a:lvl2pPr>
      <a:lvl3pPr marL="1143000" indent="-228600" algn="l" defTabSz="457200" rtl="0" eaLnBrk="1" fontAlgn="base" hangingPunct="1">
        <a:spcBef>
          <a:spcPts val="600"/>
        </a:spcBef>
        <a:spcAft>
          <a:spcPct val="0"/>
        </a:spcAft>
        <a:buFont typeface="Arial" charset="0"/>
        <a:buChar char="•"/>
        <a:defRPr b="1" kern="1200">
          <a:solidFill>
            <a:srgbClr val="205788"/>
          </a:solidFill>
          <a:latin typeface="Arial" pitchFamily="34" charset="0"/>
          <a:ea typeface="微軟正黑體" pitchFamily="34" charset="-120"/>
          <a:cs typeface="Arial Unicode MS" pitchFamily="34" charset="-120"/>
        </a:defRPr>
      </a:lvl3pPr>
      <a:lvl4pPr marL="1600200" indent="-228600" algn="l" defTabSz="457200" rtl="0" eaLnBrk="1" fontAlgn="base" hangingPunct="1">
        <a:spcBef>
          <a:spcPts val="600"/>
        </a:spcBef>
        <a:spcAft>
          <a:spcPct val="0"/>
        </a:spcAft>
        <a:buFont typeface="Arial" charset="0"/>
        <a:buChar char="–"/>
        <a:defRPr sz="1600" b="1" kern="1200">
          <a:solidFill>
            <a:srgbClr val="C42B05"/>
          </a:solidFill>
          <a:latin typeface="Arial" pitchFamily="34" charset="0"/>
          <a:ea typeface="微軟正黑體" pitchFamily="34" charset="-120"/>
          <a:cs typeface="Arial Unicode MS" pitchFamily="34" charset="-120"/>
        </a:defRPr>
      </a:lvl4pPr>
      <a:lvl5pPr marL="2057400" indent="-228600" algn="l" defTabSz="457200" rtl="0" eaLnBrk="1" fontAlgn="base" hangingPunct="1">
        <a:spcBef>
          <a:spcPts val="600"/>
        </a:spcBef>
        <a:spcAft>
          <a:spcPct val="0"/>
        </a:spcAft>
        <a:buFont typeface="Arial" charset="0"/>
        <a:buChar char="»"/>
        <a:defRPr sz="1600" b="1" kern="1200">
          <a:solidFill>
            <a:srgbClr val="C42B05"/>
          </a:solidFill>
          <a:latin typeface="Arial" pitchFamily="34" charset="0"/>
          <a:ea typeface="微軟正黑體" pitchFamily="34" charset="-120"/>
          <a:cs typeface="Arial Unicode MS" pitchFamily="34" charset="-12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版面配置區 1"/>
          <p:cNvSpPr>
            <a:spLocks noGrp="1"/>
          </p:cNvSpPr>
          <p:nvPr>
            <p:ph type="title"/>
          </p:nvPr>
        </p:nvSpPr>
        <p:spPr bwMode="auto">
          <a:xfrm>
            <a:off x="755650" y="2646040"/>
            <a:ext cx="63373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 smtClean="0"/>
              <a:t>按一下以編輯母片標題樣式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chemeClr val="tx1">
              <a:lumMod val="95000"/>
              <a:lumOff val="5000"/>
            </a:schemeClr>
          </a:solidFill>
          <a:latin typeface="Arial" pitchFamily="34" charset="0"/>
          <a:ea typeface="微軟正黑體" pitchFamily="34" charset="-120"/>
          <a:cs typeface="Arial Bold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ea typeface="微軟正黑體" pitchFamily="34" charset="-120"/>
          <a:cs typeface="Arial Bold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ea typeface="微軟正黑體" pitchFamily="34" charset="-120"/>
          <a:cs typeface="Arial Bold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ea typeface="微軟正黑體" pitchFamily="34" charset="-120"/>
          <a:cs typeface="Arial Bold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ea typeface="微軟正黑體" pitchFamily="34" charset="-120"/>
          <a:cs typeface="Arial Bold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Bold" charset="0"/>
          <a:ea typeface="Arial Unicode MS" pitchFamily="34" charset="-120"/>
          <a:cs typeface="Arial Unicode MS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Bold" charset="0"/>
          <a:ea typeface="Arial Unicode MS" pitchFamily="34" charset="-120"/>
          <a:cs typeface="Arial Unicode MS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Bold" charset="0"/>
          <a:ea typeface="Arial Unicode MS" pitchFamily="34" charset="-120"/>
          <a:cs typeface="Arial Unicode MS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Bold" charset="0"/>
          <a:ea typeface="Arial Unicode MS" pitchFamily="34" charset="-120"/>
          <a:cs typeface="Arial Unicode MS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zh-TW" altLang="en-US" sz="3000" b="1" kern="1200" dirty="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 pitchFamily="34" charset="0"/>
          <a:ea typeface="微軟正黑體" pitchFamily="34" charset="-120"/>
          <a:cs typeface="Arial Bold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ea typeface="微軟正黑體" pitchFamily="34" charset="-120"/>
          <a:cs typeface="Arial Bold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ea typeface="微軟正黑體" pitchFamily="34" charset="-120"/>
          <a:cs typeface="Arial Bold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ea typeface="微軟正黑體" pitchFamily="34" charset="-120"/>
          <a:cs typeface="Arial Bold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charset="0"/>
          <a:ea typeface="微軟正黑體" pitchFamily="34" charset="-120"/>
          <a:cs typeface="Arial Bold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標題 4"/>
          <p:cNvSpPr>
            <a:spLocks noGrp="1"/>
          </p:cNvSpPr>
          <p:nvPr>
            <p:ph type="subTitle" idx="1"/>
          </p:nvPr>
        </p:nvSpPr>
        <p:spPr>
          <a:xfrm>
            <a:off x="5580112" y="5877272"/>
            <a:ext cx="3096344" cy="550912"/>
          </a:xfrm>
        </p:spPr>
        <p:txBody>
          <a:bodyPr/>
          <a:lstStyle/>
          <a:p>
            <a:r>
              <a:rPr lang="en-US" altLang="zh-TW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&lt;NAME&gt;</a:t>
            </a:r>
          </a:p>
          <a:p>
            <a:r>
              <a:rPr lang="en-US" altLang="zh-TW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&lt;COMPANY/INSTITUTION&gt;</a:t>
            </a:r>
            <a:endParaRPr lang="zh-TW" alt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zh-TW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&lt;Title of the Project&gt;</a:t>
            </a:r>
            <a:endParaRPr lang="zh-TW" alt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altLang="zh-TW" sz="3200" dirty="0" smtClean="0">
                <a:cs typeface="Arial" pitchFamily="34" charset="0"/>
              </a:rPr>
              <a:t>PART III: Product Introduction</a:t>
            </a:r>
          </a:p>
        </p:txBody>
      </p: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111595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/>
            <a:r>
              <a:rPr lang="en-US" altLang="zh-TW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Product Development Process</a:t>
            </a:r>
            <a:endParaRPr lang="zh-TW" altLang="en-US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altLang="zh-TW" b="0" dirty="0" smtClean="0"/>
              <a:t>It is recommended to use flow diagrams to illustrate the product development process.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zh-TW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</a:rPr>
              <a:t>Part</a:t>
            </a:r>
            <a:endParaRPr lang="zh-TW" altLang="en-US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altLang="zh-TW" sz="1800" dirty="0" smtClean="0"/>
              <a:t>Product Name:</a:t>
            </a:r>
          </a:p>
          <a:p>
            <a:pPr>
              <a:buNone/>
            </a:pPr>
            <a:endParaRPr lang="en-US" altLang="zh-TW" sz="1800" dirty="0" smtClean="0"/>
          </a:p>
          <a:p>
            <a:r>
              <a:rPr lang="en-US" altLang="zh-TW" sz="1800" dirty="0" smtClean="0"/>
              <a:t>Part Dimension:</a:t>
            </a:r>
          </a:p>
          <a:p>
            <a:pPr lvl="1"/>
            <a:r>
              <a:rPr lang="en-US" altLang="zh-TW" sz="1600" dirty="0" smtClean="0"/>
              <a:t>Length</a:t>
            </a:r>
            <a:r>
              <a:rPr lang="zh-TW" altLang="en-US" sz="1600" dirty="0" smtClean="0"/>
              <a:t>：</a:t>
            </a:r>
            <a:r>
              <a:rPr lang="en-US" altLang="zh-TW" sz="1600" dirty="0" smtClean="0"/>
              <a:t> mm</a:t>
            </a:r>
          </a:p>
          <a:p>
            <a:pPr lvl="1"/>
            <a:r>
              <a:rPr lang="en-US" altLang="zh-TW" sz="1600" dirty="0" smtClean="0"/>
              <a:t>Width</a:t>
            </a:r>
            <a:r>
              <a:rPr lang="zh-TW" altLang="en-US" sz="1600" dirty="0" smtClean="0"/>
              <a:t>： </a:t>
            </a:r>
            <a:r>
              <a:rPr lang="en-US" altLang="zh-TW" sz="1600" dirty="0" smtClean="0"/>
              <a:t>mm</a:t>
            </a:r>
          </a:p>
          <a:p>
            <a:pPr lvl="1"/>
            <a:r>
              <a:rPr lang="en-US" altLang="zh-TW" sz="1600" dirty="0" smtClean="0"/>
              <a:t>Height</a:t>
            </a:r>
            <a:r>
              <a:rPr lang="zh-TW" altLang="en-US" sz="1600" dirty="0" smtClean="0"/>
              <a:t>：</a:t>
            </a:r>
            <a:r>
              <a:rPr lang="en-US" altLang="zh-TW" sz="1600" dirty="0" smtClean="0"/>
              <a:t> mm</a:t>
            </a:r>
          </a:p>
          <a:p>
            <a:pPr lvl="1"/>
            <a:r>
              <a:rPr lang="en-US" altLang="zh-TW" sz="1600" dirty="0" smtClean="0"/>
              <a:t>Thickness</a:t>
            </a:r>
            <a:r>
              <a:rPr lang="zh-TW" altLang="en-US" sz="1600" dirty="0" smtClean="0"/>
              <a:t>：</a:t>
            </a:r>
            <a:r>
              <a:rPr lang="en-US" altLang="zh-TW" sz="1600" dirty="0" smtClean="0"/>
              <a:t>  mm</a:t>
            </a:r>
          </a:p>
          <a:p>
            <a:pPr lvl="1"/>
            <a:endParaRPr lang="en-US" altLang="zh-TW" sz="1600" dirty="0" smtClean="0"/>
          </a:p>
          <a:p>
            <a:r>
              <a:rPr lang="en-US" altLang="zh-TW" dirty="0" smtClean="0"/>
              <a:t>Mesh </a:t>
            </a:r>
          </a:p>
          <a:p>
            <a:pPr lvl="1"/>
            <a:r>
              <a:rPr lang="en-US" altLang="zh-TW" dirty="0" smtClean="0"/>
              <a:t>Type: </a:t>
            </a:r>
          </a:p>
          <a:p>
            <a:pPr lvl="1"/>
            <a:r>
              <a:rPr lang="en-US" altLang="zh-TW" dirty="0" smtClean="0"/>
              <a:t>Element Count:</a:t>
            </a:r>
          </a:p>
          <a:p>
            <a:pPr>
              <a:spcBef>
                <a:spcPts val="1800"/>
              </a:spcBef>
            </a:pPr>
            <a:endParaRPr lang="en-US" altLang="zh-TW" sz="1800" dirty="0" smtClean="0"/>
          </a:p>
          <a:p>
            <a:pPr>
              <a:spcBef>
                <a:spcPts val="1800"/>
              </a:spcBef>
              <a:buNone/>
            </a:pPr>
            <a:endParaRPr lang="en-US" altLang="zh-TW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Runner Layout</a:t>
            </a:r>
            <a:endParaRPr lang="zh-TW" altLang="en-US" dirty="0" smtClean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Cooling System/ Mold Design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Material Details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Process Conditions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altLang="zh-TW" b="0" dirty="0" smtClean="0"/>
              <a:t>Process Condition</a:t>
            </a:r>
          </a:p>
          <a:p>
            <a:pPr lvl="1"/>
            <a:r>
              <a:rPr lang="en-US" altLang="zh-TW" sz="1600" dirty="0" smtClean="0"/>
              <a:t>Filling Time</a:t>
            </a:r>
            <a:r>
              <a:rPr lang="zh-TW" altLang="en-US" sz="1600" dirty="0" smtClean="0"/>
              <a:t>：</a:t>
            </a:r>
            <a:r>
              <a:rPr lang="en-US" altLang="zh-TW" sz="1600" dirty="0" smtClean="0"/>
              <a:t> sec</a:t>
            </a:r>
          </a:p>
          <a:p>
            <a:pPr lvl="1"/>
            <a:r>
              <a:rPr lang="en-US" altLang="zh-TW" sz="1600" dirty="0" smtClean="0"/>
              <a:t>Melt Temperature</a:t>
            </a:r>
            <a:r>
              <a:rPr lang="zh-TW" altLang="en-US" sz="1600" dirty="0" smtClean="0"/>
              <a:t>：</a:t>
            </a:r>
            <a:r>
              <a:rPr lang="en-US" altLang="zh-TW" sz="1600" dirty="0" smtClean="0"/>
              <a:t> ℃</a:t>
            </a:r>
          </a:p>
          <a:p>
            <a:pPr lvl="1"/>
            <a:r>
              <a:rPr lang="en-US" altLang="zh-TW" sz="1600" dirty="0" smtClean="0"/>
              <a:t>Mold Temperature</a:t>
            </a:r>
            <a:r>
              <a:rPr lang="zh-TW" altLang="en-US" sz="1600" dirty="0" smtClean="0"/>
              <a:t>：</a:t>
            </a:r>
            <a:r>
              <a:rPr lang="en-US" altLang="zh-TW" sz="1600" dirty="0" smtClean="0"/>
              <a:t> ℃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PART IV: Simulation Analysis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Analysis Approach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altLang="zh-TW" b="0" dirty="0" smtClean="0"/>
              <a:t>Which products/ modules you’re using in the project? Any features/ modules were particularly used?</a:t>
            </a:r>
          </a:p>
          <a:p>
            <a:r>
              <a:rPr lang="en-US" altLang="zh-TW" b="0" dirty="0" smtClean="0"/>
              <a:t>Elaborate on the analysis process and the analysis sequence.</a:t>
            </a:r>
            <a:endParaRPr lang="zh-TW" altLang="en-US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Original Design Analysis Result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altLang="zh-TW" b="0" dirty="0" smtClean="0"/>
              <a:t>Please present the key analysis results of your project (e.g., melt front time, </a:t>
            </a:r>
            <a:r>
              <a:rPr lang="en-US" altLang="zh-TW" b="0" dirty="0" err="1" smtClean="0"/>
              <a:t>warpage</a:t>
            </a:r>
            <a:r>
              <a:rPr lang="en-US" altLang="zh-TW" b="0" dirty="0" smtClean="0"/>
              <a:t> analysis, fiber analysis, cooling analysis. )</a:t>
            </a:r>
            <a:endParaRPr lang="zh-TW" altLang="en-US" b="0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Requirements</a:t>
            </a:r>
            <a:endParaRPr lang="zh-TW" altLang="en-US" dirty="0" smtClean="0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altLang="zh-TW" b="0" dirty="0" smtClean="0"/>
              <a:t>Must provide high resolution images or animations to visualize your project</a:t>
            </a:r>
          </a:p>
          <a:p>
            <a:r>
              <a:rPr lang="en-US" altLang="zh-TW" b="0" dirty="0" smtClean="0"/>
              <a:t>Must show simulation impact with </a:t>
            </a:r>
            <a:r>
              <a:rPr lang="en-US" altLang="zh-TW" b="0" smtClean="0"/>
              <a:t>quantifiable results</a:t>
            </a:r>
            <a:endParaRPr lang="en-US" altLang="zh-TW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Revised Design Analysis Result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altLang="zh-TW" b="0" dirty="0" smtClean="0"/>
              <a:t>Please present the key analysis results of your project (e.g., melt front time, </a:t>
            </a:r>
            <a:r>
              <a:rPr lang="en-US" altLang="zh-TW" b="0" dirty="0" err="1" smtClean="0"/>
              <a:t>warpage</a:t>
            </a:r>
            <a:r>
              <a:rPr lang="en-US" altLang="zh-TW" b="0" dirty="0" smtClean="0"/>
              <a:t> analysis, fiber analysis, cooling analysis. )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90575" y="116632"/>
            <a:ext cx="7885881" cy="647700"/>
          </a:xfrm>
        </p:spPr>
        <p:txBody>
          <a:bodyPr/>
          <a:lstStyle/>
          <a:p>
            <a:r>
              <a:rPr lang="en-US" altLang="zh-TW" sz="2000" dirty="0" smtClean="0"/>
              <a:t>Comparison between Original Design and Revised Design</a:t>
            </a:r>
            <a:endParaRPr lang="zh-TW" altLang="en-US" sz="20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altLang="zh-TW" b="0" dirty="0" smtClean="0"/>
              <a:t>Compare the optimized design with the original design</a:t>
            </a:r>
            <a:endParaRPr lang="zh-TW" altLang="en-US" b="0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90575" y="116632"/>
            <a:ext cx="8029897" cy="647700"/>
          </a:xfrm>
        </p:spPr>
        <p:txBody>
          <a:bodyPr/>
          <a:lstStyle/>
          <a:p>
            <a:r>
              <a:rPr lang="en-US" altLang="zh-TW" dirty="0" smtClean="0"/>
              <a:t>Validation on Simulation Results</a:t>
            </a:r>
            <a:endParaRPr lang="zh-TW" altLang="en-US" dirty="0" smtClean="0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altLang="zh-TW" b="0" dirty="0" smtClean="0"/>
              <a:t>Present how you validated the simulation results</a:t>
            </a:r>
            <a:endParaRPr lang="zh-TW" altLang="en-US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55650" y="2646040"/>
            <a:ext cx="7848798" cy="1143000"/>
          </a:xfrm>
        </p:spPr>
        <p:txBody>
          <a:bodyPr/>
          <a:lstStyle/>
          <a:p>
            <a:r>
              <a:rPr lang="en-US" altLang="zh-TW" dirty="0" smtClean="0"/>
              <a:t>PART V: Results and Future Work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altLang="zh-TW" b="0" dirty="0" smtClean="0"/>
              <a:t>Please summarize the project results</a:t>
            </a:r>
          </a:p>
          <a:p>
            <a:endParaRPr lang="en-US" altLang="zh-TW" b="0" dirty="0" smtClean="0"/>
          </a:p>
          <a:p>
            <a:endParaRPr lang="en-US" altLang="zh-TW" b="0" dirty="0" smtClean="0"/>
          </a:p>
          <a:p>
            <a:endParaRPr lang="en-US" altLang="zh-TW" b="0" dirty="0" smtClean="0"/>
          </a:p>
          <a:p>
            <a:endParaRPr lang="en-US" altLang="zh-TW" b="0" dirty="0" smtClean="0"/>
          </a:p>
          <a:p>
            <a:pPr>
              <a:buNone/>
            </a:pP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and Values of Moldex3D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altLang="zh-TW" b="0" dirty="0" smtClean="0"/>
              <a:t>What are the benefits and values of using Moldex3D</a:t>
            </a:r>
            <a:r>
              <a:rPr lang="en-US" altLang="zh-TW" b="0" dirty="0" smtClean="0"/>
              <a:t>? Did you decrease development time and overall costs because of using Moldex3D solutions?</a:t>
            </a:r>
            <a:endParaRPr lang="en-US" altLang="zh-TW" b="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Future Work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altLang="zh-TW" b="0" dirty="0" smtClean="0"/>
              <a:t>Future Application of Moldex3D</a:t>
            </a:r>
          </a:p>
          <a:p>
            <a:endParaRPr lang="en-US" altLang="zh-TW" b="0" dirty="0" smtClean="0"/>
          </a:p>
          <a:p>
            <a:endParaRPr lang="en-US" altLang="zh-TW" b="0" dirty="0" smtClean="0"/>
          </a:p>
          <a:p>
            <a:endParaRPr lang="en-US" altLang="zh-TW" b="0" dirty="0" smtClean="0"/>
          </a:p>
          <a:p>
            <a:r>
              <a:rPr lang="en-US" altLang="zh-TW" b="0" dirty="0" smtClean="0"/>
              <a:t>Future Project Development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373808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Table of Contents</a:t>
            </a:r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1187624" y="827420"/>
            <a:ext cx="6688693" cy="792088"/>
          </a:xfrm>
          <a:prstGeom prst="rect">
            <a:avLst/>
          </a:prstGeom>
        </p:spPr>
        <p:style>
          <a:lnRef idx="0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3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>
              <a:spcBef>
                <a:spcPts val="0"/>
              </a:spcBef>
            </a:pPr>
            <a:r>
              <a:rPr lang="en-US" altLang="zh-TW" sz="1700" b="1" dirty="0" smtClean="0">
                <a:cs typeface="Arial" pitchFamily="34" charset="0"/>
              </a:rPr>
              <a:t>Team Introduction</a:t>
            </a:r>
          </a:p>
          <a:p>
            <a:pPr>
              <a:spcBef>
                <a:spcPts val="0"/>
              </a:spcBef>
            </a:pPr>
            <a:r>
              <a:rPr lang="en-US" altLang="zh-TW" sz="1500" dirty="0" smtClean="0">
                <a:solidFill>
                  <a:schemeClr val="tx1"/>
                </a:solidFill>
                <a:cs typeface="Arial" pitchFamily="34" charset="0"/>
              </a:rPr>
              <a:t>Team Introduction</a:t>
            </a:r>
          </a:p>
          <a:p>
            <a:pPr>
              <a:spcBef>
                <a:spcPts val="0"/>
              </a:spcBef>
            </a:pPr>
            <a:r>
              <a:rPr lang="en-US" altLang="zh-TW" sz="1500" dirty="0" smtClean="0">
                <a:solidFill>
                  <a:schemeClr val="tx1"/>
                </a:solidFill>
                <a:cs typeface="Arial" pitchFamily="34" charset="0"/>
              </a:rPr>
              <a:t>Company/Institution Introduction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16287" y="1012086"/>
            <a:ext cx="924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b="1" dirty="0" smtClean="0"/>
              <a:t>PART I</a:t>
            </a:r>
            <a:endParaRPr lang="zh-TW" altLang="en-US" b="1" dirty="0" smtClean="0"/>
          </a:p>
        </p:txBody>
      </p:sp>
      <p:sp>
        <p:nvSpPr>
          <p:cNvPr id="11" name="矩形 10"/>
          <p:cNvSpPr/>
          <p:nvPr/>
        </p:nvSpPr>
        <p:spPr>
          <a:xfrm>
            <a:off x="1187624" y="1804174"/>
            <a:ext cx="6688693" cy="927720"/>
          </a:xfrm>
          <a:prstGeom prst="rect">
            <a:avLst/>
          </a:prstGeom>
        </p:spPr>
        <p:style>
          <a:lnRef idx="0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3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>
              <a:spcBef>
                <a:spcPts val="0"/>
              </a:spcBef>
            </a:pPr>
            <a:r>
              <a:rPr lang="en-US" altLang="zh-TW" sz="1700" b="1" dirty="0" smtClean="0">
                <a:cs typeface="Arial" pitchFamily="34" charset="0"/>
              </a:rPr>
              <a:t>Project Introduction</a:t>
            </a:r>
          </a:p>
          <a:p>
            <a:pPr>
              <a:spcBef>
                <a:spcPts val="0"/>
              </a:spcBef>
            </a:pPr>
            <a:r>
              <a:rPr lang="en-US" altLang="zh-TW" sz="1500" dirty="0" smtClean="0">
                <a:solidFill>
                  <a:schemeClr val="tx1"/>
                </a:solidFill>
                <a:cs typeface="Arial" pitchFamily="34" charset="0"/>
              </a:rPr>
              <a:t>Project Background</a:t>
            </a:r>
          </a:p>
          <a:p>
            <a:pPr>
              <a:spcBef>
                <a:spcPts val="0"/>
              </a:spcBef>
            </a:pPr>
            <a:r>
              <a:rPr lang="en-US" altLang="zh-TW" sz="1500" dirty="0" smtClean="0">
                <a:solidFill>
                  <a:schemeClr val="tx1"/>
                </a:solidFill>
                <a:cs typeface="Arial" pitchFamily="34" charset="0"/>
              </a:rPr>
              <a:t>Project Objective</a:t>
            </a:r>
          </a:p>
        </p:txBody>
      </p:sp>
      <p:sp>
        <p:nvSpPr>
          <p:cNvPr id="12" name="文字方塊 11"/>
          <p:cNvSpPr txBox="1"/>
          <p:nvPr/>
        </p:nvSpPr>
        <p:spPr>
          <a:xfrm>
            <a:off x="16287" y="1988840"/>
            <a:ext cx="988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b="1" dirty="0" smtClean="0"/>
              <a:t>PART II</a:t>
            </a:r>
            <a:endParaRPr lang="zh-TW" altLang="en-US" b="1" dirty="0" smtClean="0"/>
          </a:p>
        </p:txBody>
      </p:sp>
      <p:sp>
        <p:nvSpPr>
          <p:cNvPr id="13" name="矩形 12"/>
          <p:cNvSpPr/>
          <p:nvPr/>
        </p:nvSpPr>
        <p:spPr>
          <a:xfrm>
            <a:off x="1187624" y="2887199"/>
            <a:ext cx="6688693" cy="1450739"/>
          </a:xfrm>
          <a:prstGeom prst="rect">
            <a:avLst/>
          </a:prstGeom>
        </p:spPr>
        <p:style>
          <a:lnRef idx="0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3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>
              <a:spcBef>
                <a:spcPts val="0"/>
              </a:spcBef>
            </a:pPr>
            <a:r>
              <a:rPr lang="en-US" altLang="zh-TW" sz="1700" b="1" dirty="0" smtClean="0">
                <a:cs typeface="Arial" pitchFamily="34" charset="0"/>
              </a:rPr>
              <a:t>Product Introduction</a:t>
            </a:r>
          </a:p>
          <a:p>
            <a:pPr marL="0" lvl="2">
              <a:spcBef>
                <a:spcPts val="0"/>
              </a:spcBef>
            </a:pPr>
            <a:r>
              <a:rPr lang="en-US" altLang="zh-TW" sz="1500" dirty="0" smtClean="0">
                <a:solidFill>
                  <a:schemeClr val="tx1"/>
                </a:solidFill>
                <a:cs typeface="Arial" pitchFamily="34" charset="0"/>
              </a:rPr>
              <a:t>Product Development Process</a:t>
            </a:r>
          </a:p>
          <a:p>
            <a:pPr marL="0" lvl="2">
              <a:spcBef>
                <a:spcPts val="0"/>
              </a:spcBef>
            </a:pPr>
            <a:r>
              <a:rPr lang="en-US" altLang="zh-TW" sz="1500" dirty="0" smtClean="0">
                <a:solidFill>
                  <a:schemeClr val="tx1"/>
                </a:solidFill>
                <a:cs typeface="Arial" pitchFamily="34" charset="0"/>
              </a:rPr>
              <a:t>Part</a:t>
            </a:r>
          </a:p>
          <a:p>
            <a:pPr marL="0" lvl="2">
              <a:spcBef>
                <a:spcPts val="0"/>
              </a:spcBef>
            </a:pPr>
            <a:r>
              <a:rPr lang="en-US" altLang="zh-TW" sz="1500" dirty="0" smtClean="0">
                <a:solidFill>
                  <a:schemeClr val="tx1"/>
                </a:solidFill>
                <a:cs typeface="Arial" pitchFamily="34" charset="0"/>
              </a:rPr>
              <a:t>Material</a:t>
            </a:r>
          </a:p>
          <a:p>
            <a:pPr marL="0" lvl="2">
              <a:spcBef>
                <a:spcPts val="0"/>
              </a:spcBef>
            </a:pPr>
            <a:r>
              <a:rPr lang="en-US" altLang="zh-TW" sz="1500" dirty="0" smtClean="0">
                <a:solidFill>
                  <a:schemeClr val="tx1"/>
                </a:solidFill>
                <a:cs typeface="Arial" pitchFamily="34" charset="0"/>
              </a:rPr>
              <a:t>Runner Layouts</a:t>
            </a:r>
          </a:p>
          <a:p>
            <a:pPr marL="0" lvl="2">
              <a:spcBef>
                <a:spcPts val="0"/>
              </a:spcBef>
            </a:pPr>
            <a:r>
              <a:rPr lang="en-US" altLang="zh-TW" sz="1500" dirty="0" smtClean="0">
                <a:solidFill>
                  <a:schemeClr val="tx1"/>
                </a:solidFill>
                <a:cs typeface="Arial" pitchFamily="34" charset="0"/>
              </a:rPr>
              <a:t>Processing Conditions </a:t>
            </a:r>
          </a:p>
          <a:p>
            <a:pPr marL="0" lvl="2">
              <a:spcBef>
                <a:spcPts val="0"/>
              </a:spcBef>
            </a:pPr>
            <a:endParaRPr lang="en-US" altLang="zh-TW" sz="1500" dirty="0" smtClean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16287" y="2893586"/>
            <a:ext cx="1052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b="1" dirty="0" smtClean="0"/>
              <a:t>PART III</a:t>
            </a:r>
            <a:endParaRPr lang="zh-TW" altLang="en-US" b="1" dirty="0" smtClean="0"/>
          </a:p>
        </p:txBody>
      </p:sp>
      <p:sp>
        <p:nvSpPr>
          <p:cNvPr id="15" name="矩形 14"/>
          <p:cNvSpPr/>
          <p:nvPr/>
        </p:nvSpPr>
        <p:spPr>
          <a:xfrm>
            <a:off x="1187624" y="4337938"/>
            <a:ext cx="6688693" cy="792996"/>
          </a:xfrm>
          <a:prstGeom prst="rect">
            <a:avLst/>
          </a:prstGeom>
        </p:spPr>
        <p:style>
          <a:lnRef idx="0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3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en-US" altLang="zh-TW" sz="1700" b="1" dirty="0" smtClean="0">
                <a:cs typeface="Arial" pitchFamily="34" charset="0"/>
              </a:rPr>
              <a:t>Simulation Analysis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altLang="zh-CN" sz="1500" dirty="0" smtClean="0">
                <a:solidFill>
                  <a:schemeClr val="tx1"/>
                </a:solidFill>
                <a:cs typeface="Arial" pitchFamily="34" charset="0"/>
                <a:sym typeface="Arial" pitchFamily="34" charset="0"/>
              </a:rPr>
              <a:t>Analysis Approach</a:t>
            </a:r>
          </a:p>
          <a:p>
            <a:r>
              <a:rPr lang="en-US" altLang="zh-TW" sz="1500" dirty="0" smtClean="0">
                <a:solidFill>
                  <a:schemeClr val="tx1"/>
                </a:solidFill>
                <a:cs typeface="Arial" pitchFamily="34" charset="0"/>
              </a:rPr>
              <a:t>Analysis Results</a:t>
            </a:r>
          </a:p>
        </p:txBody>
      </p:sp>
      <p:sp>
        <p:nvSpPr>
          <p:cNvPr id="16" name="矩形 15"/>
          <p:cNvSpPr/>
          <p:nvPr/>
        </p:nvSpPr>
        <p:spPr>
          <a:xfrm>
            <a:off x="1187624" y="5229200"/>
            <a:ext cx="6688693" cy="792996"/>
          </a:xfrm>
          <a:prstGeom prst="rect">
            <a:avLst/>
          </a:prstGeom>
        </p:spPr>
        <p:style>
          <a:lnRef idx="0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3">
            <a:schemeClr val="lt1">
              <a:hueOff val="0"/>
              <a:satOff val="0"/>
              <a:lumOff val="0"/>
              <a:alphaOff val="0"/>
            </a:schemeClr>
          </a:fillRef>
          <a:effectRef idx="3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en-US" altLang="zh-TW" sz="1700" b="1" dirty="0" smtClean="0">
                <a:cs typeface="Arial" pitchFamily="34" charset="0"/>
              </a:rPr>
              <a:t>Results and Future Work</a:t>
            </a:r>
          </a:p>
          <a:p>
            <a:pPr marL="0" lvl="1"/>
            <a:r>
              <a:rPr lang="en-US" altLang="zh-TW" sz="1500" dirty="0" smtClean="0">
                <a:solidFill>
                  <a:schemeClr val="tx1"/>
                </a:solidFill>
                <a:cs typeface="Arial" pitchFamily="34" charset="0"/>
              </a:rPr>
              <a:t>Conclusions</a:t>
            </a:r>
          </a:p>
          <a:p>
            <a:pPr marL="0" lvl="1"/>
            <a:r>
              <a:rPr lang="en-US" altLang="zh-TW" sz="1500" dirty="0" smtClean="0">
                <a:solidFill>
                  <a:schemeClr val="tx1"/>
                </a:solidFill>
                <a:cs typeface="Arial" pitchFamily="34" charset="0"/>
              </a:rPr>
              <a:t>Future Application and Development</a:t>
            </a:r>
            <a:endParaRPr lang="zh-TW" altLang="en-US" sz="1500" dirty="0" smtClean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16287" y="4365104"/>
            <a:ext cx="1078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b="1" dirty="0" smtClean="0"/>
              <a:t>PART IV</a:t>
            </a:r>
            <a:endParaRPr lang="zh-TW" altLang="en-US" b="1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80407" y="5229200"/>
            <a:ext cx="1013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b="1" dirty="0" smtClean="0"/>
              <a:t>PART V</a:t>
            </a:r>
            <a:endParaRPr lang="zh-TW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cs typeface="Arial" pitchFamily="34" charset="0"/>
              </a:rPr>
              <a:t>PART I: Team Introduction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365001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Team Introduction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altLang="zh-TW" b="0" dirty="0" smtClean="0"/>
              <a:t>Give us a background of your team, the members, etc.</a:t>
            </a:r>
          </a:p>
          <a:p>
            <a:r>
              <a:rPr lang="en-US" altLang="zh-TW" b="0" dirty="0" smtClean="0"/>
              <a:t>Add pictures of you or your team</a:t>
            </a:r>
            <a:endParaRPr lang="zh-TW" altLang="en-US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Company/ Institution 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altLang="zh-TW" b="0" dirty="0" smtClean="0"/>
              <a:t>Give us a background of your company/ institution.</a:t>
            </a:r>
          </a:p>
          <a:p>
            <a:r>
              <a:rPr lang="en-US" altLang="zh-TW" b="0" dirty="0" smtClean="0"/>
              <a:t>Add pictures of your company/ institution</a:t>
            </a:r>
            <a:r>
              <a:rPr lang="en-US" altLang="zh-TW" dirty="0" smtClean="0"/>
              <a:t>.</a:t>
            </a:r>
            <a:endParaRPr lang="zh-TW" altLang="en-US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ea typeface="ＭＳ Ｐゴシック" pitchFamily="34" charset="-128"/>
                <a:cs typeface="Arial" pitchFamily="34" charset="0"/>
              </a:rPr>
              <a:t>PART II: Project Introduction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67660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Background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altLang="zh-TW" b="0" dirty="0" smtClean="0"/>
              <a:t>What is the design/ development trend regarding the product/ process in this project?</a:t>
            </a:r>
          </a:p>
          <a:p>
            <a:endParaRPr lang="en-US" altLang="zh-TW" b="0" dirty="0" smtClean="0"/>
          </a:p>
          <a:p>
            <a:r>
              <a:rPr lang="en-US" altLang="zh-TW" b="0" dirty="0" smtClean="0"/>
              <a:t>What challenges are you trying to solve? Why is it important to address these challenges?</a:t>
            </a:r>
          </a:p>
          <a:p>
            <a:endParaRPr lang="en-US" altLang="zh-TW" b="0" dirty="0" smtClean="0"/>
          </a:p>
          <a:p>
            <a:r>
              <a:rPr lang="en-US" altLang="zh-TW" b="0" dirty="0" smtClean="0"/>
              <a:t>Why use Moldex3D in your project?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  <a:cs typeface="Arial" pitchFamily="34" charset="0"/>
              </a:rPr>
              <a:t>Project Objective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altLang="zh-TW" b="0" dirty="0" smtClean="0"/>
              <a:t>Objectives</a:t>
            </a:r>
          </a:p>
          <a:p>
            <a:pPr lvl="1"/>
            <a:r>
              <a:rPr lang="en-GB" altLang="zh-TW" dirty="0" smtClean="0"/>
              <a:t>Long-term objectives</a:t>
            </a:r>
            <a:endParaRPr lang="zh-TW" altLang="zh-TW" dirty="0" smtClean="0"/>
          </a:p>
          <a:p>
            <a:pPr lvl="1"/>
            <a:r>
              <a:rPr lang="en-GB" altLang="zh-TW" dirty="0" smtClean="0"/>
              <a:t>Project specific objectives</a:t>
            </a:r>
            <a:endParaRPr lang="en-US" altLang="zh-TW" b="0" dirty="0" smtClean="0"/>
          </a:p>
          <a:p>
            <a:endParaRPr lang="en-US" altLang="zh-TW" b="0" dirty="0" smtClean="0"/>
          </a:p>
          <a:p>
            <a:r>
              <a:rPr lang="en-US" altLang="zh-TW" b="0" dirty="0" smtClean="0"/>
              <a:t>Expected Results</a:t>
            </a:r>
          </a:p>
          <a:p>
            <a:pPr lvl="1"/>
            <a:r>
              <a:rPr lang="en-GB" altLang="zh-TW" dirty="0" smtClean="0"/>
              <a:t>Explain the quantifiable results at the end of the implementation of the project ( e.g., </a:t>
            </a:r>
            <a:r>
              <a:rPr lang="en-US" altLang="zh-TW" dirty="0" smtClean="0"/>
              <a:t>cycle time reduced by 20.7 seconds or overall productivity enhanced by 25%)</a:t>
            </a:r>
            <a:endParaRPr lang="en-US" altLang="zh-TW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封面標題/內頁">
  <a:themeElements>
    <a:clrScheme name="Moldex3D-2010">
      <a:dk1>
        <a:sysClr val="windowText" lastClr="000000"/>
      </a:dk1>
      <a:lt1>
        <a:sysClr val="window" lastClr="FFFFFF"/>
      </a:lt1>
      <a:dk2>
        <a:srgbClr val="C71709"/>
      </a:dk2>
      <a:lt2>
        <a:srgbClr val="FFFFFF"/>
      </a:lt2>
      <a:accent1>
        <a:srgbClr val="38537D"/>
      </a:accent1>
      <a:accent2>
        <a:srgbClr val="2B74B5"/>
      </a:accent2>
      <a:accent3>
        <a:srgbClr val="55A9CF"/>
      </a:accent3>
      <a:accent4>
        <a:srgbClr val="7D59A2"/>
      </a:accent4>
      <a:accent5>
        <a:srgbClr val="F29A28"/>
      </a:accent5>
      <a:accent6>
        <a:srgbClr val="80A92F"/>
      </a:accent6>
      <a:hlink>
        <a:srgbClr val="5B708F"/>
      </a:hlink>
      <a:folHlink>
        <a:srgbClr val="888888"/>
      </a:folHlink>
    </a:clrScheme>
    <a:fontScheme name="Moldex3D-2010">
      <a:majorFont>
        <a:latin typeface="Arial Bold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副標頁">
  <a:themeElements>
    <a:clrScheme name="自訂 3">
      <a:dk1>
        <a:sysClr val="windowText" lastClr="000000"/>
      </a:dk1>
      <a:lt1>
        <a:sysClr val="window" lastClr="FFFFFF"/>
      </a:lt1>
      <a:dk2>
        <a:srgbClr val="C7161E"/>
      </a:dk2>
      <a:lt2>
        <a:srgbClr val="FFFFFF"/>
      </a:lt2>
      <a:accent1>
        <a:srgbClr val="38537D"/>
      </a:accent1>
      <a:accent2>
        <a:srgbClr val="2B74B5"/>
      </a:accent2>
      <a:accent3>
        <a:srgbClr val="50ABD2"/>
      </a:accent3>
      <a:accent4>
        <a:srgbClr val="7D59A2"/>
      </a:accent4>
      <a:accent5>
        <a:srgbClr val="F29A28"/>
      </a:accent5>
      <a:accent6>
        <a:srgbClr val="80A92F"/>
      </a:accent6>
      <a:hlink>
        <a:srgbClr val="5B708F"/>
      </a:hlink>
      <a:folHlink>
        <a:srgbClr val="88888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封底">
  <a:themeElements>
    <a:clrScheme name="自訂 4">
      <a:dk1>
        <a:sysClr val="windowText" lastClr="000000"/>
      </a:dk1>
      <a:lt1>
        <a:sysClr val="window" lastClr="FFFFFF"/>
      </a:lt1>
      <a:dk2>
        <a:srgbClr val="C7161E"/>
      </a:dk2>
      <a:lt2>
        <a:srgbClr val="FFFFFF"/>
      </a:lt2>
      <a:accent1>
        <a:srgbClr val="38537D"/>
      </a:accent1>
      <a:accent2>
        <a:srgbClr val="2B74B5"/>
      </a:accent2>
      <a:accent3>
        <a:srgbClr val="50ABD2"/>
      </a:accent3>
      <a:accent4>
        <a:srgbClr val="7D59A2"/>
      </a:accent4>
      <a:accent5>
        <a:srgbClr val="F29A28"/>
      </a:accent5>
      <a:accent6>
        <a:srgbClr val="80A92F"/>
      </a:accent6>
      <a:hlink>
        <a:srgbClr val="5B708F"/>
      </a:hlink>
      <a:folHlink>
        <a:srgbClr val="88888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4372B8D17478EA4585E67C350A83DB6D" ma:contentTypeVersion="1" ma:contentTypeDescription="建立新的文件。" ma:contentTypeScope="" ma:versionID="3563f0efce96fb5042729022cd821ae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49fff7f736b3734997ae8d2fd606d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D456EA8-6304-45D7-8463-93A6093DB8B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10C848-E126-4FFB-83F0-C088E06690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D0EAA48-FBCD-4F0F-94A4-0DA7FC5E0FAA}">
  <ds:schemaRefs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Moldex3D RD Template</Template>
  <TotalTime>1845</TotalTime>
  <Words>428</Words>
  <Application>Microsoft Office PowerPoint</Application>
  <PresentationFormat>如螢幕大小 (4:3)</PresentationFormat>
  <Paragraphs>115</Paragraphs>
  <Slides>27</Slides>
  <Notes>10</Notes>
  <HiddenSlides>0</HiddenSlides>
  <MMClips>0</MMClips>
  <ScaleCrop>false</ScaleCrop>
  <HeadingPairs>
    <vt:vector size="4" baseType="variant">
      <vt:variant>
        <vt:lpstr>佈景主題</vt:lpstr>
      </vt:variant>
      <vt:variant>
        <vt:i4>3</vt:i4>
      </vt:variant>
      <vt:variant>
        <vt:lpstr>投影片標題</vt:lpstr>
      </vt:variant>
      <vt:variant>
        <vt:i4>27</vt:i4>
      </vt:variant>
    </vt:vector>
  </HeadingPairs>
  <TitlesOfParts>
    <vt:vector size="30" baseType="lpstr">
      <vt:lpstr>1_封面標題/內頁</vt:lpstr>
      <vt:lpstr>2_副標頁</vt:lpstr>
      <vt:lpstr>3_封底</vt:lpstr>
      <vt:lpstr>&lt;Title of the Project&gt;</vt:lpstr>
      <vt:lpstr>Requirements</vt:lpstr>
      <vt:lpstr>Table of Contents</vt:lpstr>
      <vt:lpstr>PART I: Team Introduction</vt:lpstr>
      <vt:lpstr>Team Introduction</vt:lpstr>
      <vt:lpstr>Company/ Institution Introduction</vt:lpstr>
      <vt:lpstr>PART II: Project Introduction</vt:lpstr>
      <vt:lpstr>Background</vt:lpstr>
      <vt:lpstr>Project Objective</vt:lpstr>
      <vt:lpstr>PART III: Product Introduction</vt:lpstr>
      <vt:lpstr>Product Development Process</vt:lpstr>
      <vt:lpstr>Part</vt:lpstr>
      <vt:lpstr>Runner Layout</vt:lpstr>
      <vt:lpstr>Cooling System/ Mold Design</vt:lpstr>
      <vt:lpstr>Material Details</vt:lpstr>
      <vt:lpstr>Process Conditions</vt:lpstr>
      <vt:lpstr>PART IV: Simulation Analysis</vt:lpstr>
      <vt:lpstr>Analysis Approach</vt:lpstr>
      <vt:lpstr>Original Design Analysis Result</vt:lpstr>
      <vt:lpstr>Revised Design Analysis Result</vt:lpstr>
      <vt:lpstr>Comparison between Original Design and Revised Design</vt:lpstr>
      <vt:lpstr>Validation on Simulation Results</vt:lpstr>
      <vt:lpstr>PART V: Results and Future Work</vt:lpstr>
      <vt:lpstr>Conclusion</vt:lpstr>
      <vt:lpstr>Benefits and Values of Moldex3D</vt:lpstr>
      <vt:lpstr>Future Work </vt:lpstr>
      <vt:lpstr>投影片 27</vt:lpstr>
    </vt:vector>
  </TitlesOfParts>
  <Company>CoreTech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R12 PPT Standard Template</dc:title>
  <dc:subject>R12 PPT Standard Template</dc:subject>
  <dc:creator>Jessica</dc:creator>
  <cp:keywords>R12 PPT Standard Template</cp:keywords>
  <cp:lastModifiedBy>carolyhnren</cp:lastModifiedBy>
  <cp:revision>231</cp:revision>
  <dcterms:created xsi:type="dcterms:W3CDTF">2015-02-15T12:56:55Z</dcterms:created>
  <dcterms:modified xsi:type="dcterms:W3CDTF">2015-02-17T05:28:23Z</dcterms:modified>
  <cp:category>產品文件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0x0101004372B8D17478EA4585E67C350A83DB6D</vt:lpwstr>
  </property>
</Properties>
</file>