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6334" r:id="rId1"/>
    <p:sldMasterId id="2147486339" r:id="rId2"/>
    <p:sldMasterId id="2147486342" r:id="rId3"/>
  </p:sldMasterIdLst>
  <p:notesMasterIdLst>
    <p:notesMasterId r:id="rId41"/>
  </p:notesMasterIdLst>
  <p:handoutMasterIdLst>
    <p:handoutMasterId r:id="rId42"/>
  </p:handoutMasterIdLst>
  <p:sldIdLst>
    <p:sldId id="455" r:id="rId4"/>
    <p:sldId id="413" r:id="rId5"/>
    <p:sldId id="456" r:id="rId6"/>
    <p:sldId id="414" r:id="rId7"/>
    <p:sldId id="457" r:id="rId8"/>
    <p:sldId id="418" r:id="rId9"/>
    <p:sldId id="419" r:id="rId10"/>
    <p:sldId id="421" r:id="rId11"/>
    <p:sldId id="424" r:id="rId12"/>
    <p:sldId id="425" r:id="rId13"/>
    <p:sldId id="460" r:id="rId14"/>
    <p:sldId id="461" r:id="rId15"/>
    <p:sldId id="462" r:id="rId16"/>
    <p:sldId id="464" r:id="rId17"/>
    <p:sldId id="465" r:id="rId18"/>
    <p:sldId id="430" r:id="rId19"/>
    <p:sldId id="467" r:id="rId20"/>
    <p:sldId id="466" r:id="rId21"/>
    <p:sldId id="468" r:id="rId22"/>
    <p:sldId id="471" r:id="rId23"/>
    <p:sldId id="472" r:id="rId24"/>
    <p:sldId id="476" r:id="rId25"/>
    <p:sldId id="477" r:id="rId26"/>
    <p:sldId id="440" r:id="rId27"/>
    <p:sldId id="480" r:id="rId28"/>
    <p:sldId id="490" r:id="rId29"/>
    <p:sldId id="491" r:id="rId30"/>
    <p:sldId id="495" r:id="rId31"/>
    <p:sldId id="492" r:id="rId32"/>
    <p:sldId id="481" r:id="rId33"/>
    <p:sldId id="482" r:id="rId34"/>
    <p:sldId id="445" r:id="rId35"/>
    <p:sldId id="497" r:id="rId36"/>
    <p:sldId id="447" r:id="rId37"/>
    <p:sldId id="458" r:id="rId38"/>
    <p:sldId id="459" r:id="rId39"/>
    <p:sldId id="450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B05"/>
    <a:srgbClr val="C32B07"/>
    <a:srgbClr val="595959"/>
    <a:srgbClr val="205788"/>
    <a:srgbClr val="F08501"/>
    <a:srgbClr val="F29A28"/>
    <a:srgbClr val="E8E9EC"/>
    <a:srgbClr val="CED1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915" autoAdjust="0"/>
    <p:restoredTop sz="76216" autoAdjust="0"/>
  </p:normalViewPr>
  <p:slideViewPr>
    <p:cSldViewPr snapToObjects="1">
      <p:cViewPr varScale="1">
        <p:scale>
          <a:sx n="81" d="100"/>
          <a:sy n="81" d="100"/>
        </p:scale>
        <p:origin x="-12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28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0E278F3-2CDA-4168-8D24-D81045EF8402}" type="datetime1">
              <a:rPr lang="zh-TW" altLang="en-US"/>
              <a:pPr>
                <a:defRPr/>
              </a:pPr>
              <a:t>2013/7/19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CD77EA0-1829-4B0A-B1A1-30D3D17989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fld id="{EDCBFFA1-D250-4A9C-B8FE-353D4F9D512F}" type="datetime1">
              <a:rPr lang="en-US" altLang="zh-TW"/>
              <a:pPr>
                <a:defRPr/>
              </a:pPr>
              <a:t>7/19/2013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fld id="{2965780D-C622-4C8B-989D-06AC234CDA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3E1FCE-69DC-4D53-B745-FE2FE111C6BE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4E741-475B-4FDD-90FE-CE07AA5A9A5B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196752"/>
            <a:ext cx="7772400" cy="1470025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b="1" baseline="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528" y="5504656"/>
            <a:ext cx="3560440" cy="550912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ＭＳ Ｐゴシック" pitchFamily="-65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446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雙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755650" y="2774632"/>
            <a:ext cx="6337300" cy="11430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4"/>
          <p:cNvSpPr>
            <a:spLocks noGrp="1"/>
          </p:cNvSpPr>
          <p:nvPr>
            <p:ph sz="quarter" idx="10"/>
          </p:nvPr>
        </p:nvSpPr>
        <p:spPr>
          <a:xfrm>
            <a:off x="755650" y="3917632"/>
            <a:ext cx="6337300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49895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5928816" cy="64807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484313"/>
            <a:ext cx="7489825" cy="460851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buFont typeface="Arial" pitchFamily="34" charset="0"/>
              <a:buChar char="&gt;"/>
              <a:defRPr lang="zh-TW" altLang="en-US" kern="1200" baseline="0" noProof="0" dirty="0" smtClean="0">
                <a:solidFill>
                  <a:srgbClr val="595959"/>
                </a:solidFill>
                <a:latin typeface="Arial" pitchFamily="34" charset="0"/>
                <a:ea typeface="微軟正黑體" pitchFamily="34" charset="-120"/>
                <a:cs typeface="ＭＳ Ｐゴシック" pitchFamily="-65" charset="-128"/>
              </a:defRPr>
            </a:lvl1pPr>
            <a:lvl2pPr>
              <a:spcBef>
                <a:spcPts val="600"/>
              </a:spcBef>
              <a:defRPr b="1" baseline="0">
                <a:latin typeface="Arial" pitchFamily="34" charset="0"/>
                <a:ea typeface="微軟正黑體" pitchFamily="34" charset="-120"/>
              </a:defRPr>
            </a:lvl2pPr>
            <a:lvl3pPr>
              <a:spcBef>
                <a:spcPts val="600"/>
              </a:spcBef>
              <a:defRPr b="1" baseline="0">
                <a:latin typeface="Arial" pitchFamily="34" charset="0"/>
                <a:ea typeface="微軟正黑體" pitchFamily="34" charset="-120"/>
              </a:defRPr>
            </a:lvl3pPr>
            <a:lvl4pPr>
              <a:spcBef>
                <a:spcPts val="600"/>
              </a:spcBef>
              <a:defRPr b="1" baseline="0">
                <a:solidFill>
                  <a:srgbClr val="C42B05"/>
                </a:solidFill>
                <a:latin typeface="Arial" pitchFamily="34" charset="0"/>
                <a:ea typeface="微軟正黑體" pitchFamily="34" charset="-120"/>
              </a:defRPr>
            </a:lvl4pPr>
            <a:lvl5pPr>
              <a:spcBef>
                <a:spcPts val="600"/>
              </a:spcBef>
              <a:defRPr b="1" baseline="0">
                <a:solidFill>
                  <a:srgbClr val="C42B05"/>
                </a:solidFill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5928816" cy="64807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484313"/>
            <a:ext cx="7489825" cy="460851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buFont typeface="Arial" pitchFamily="34" charset="0"/>
              <a:buChar char="&gt;"/>
              <a:defRPr lang="zh-TW" altLang="en-US" kern="1200" baseline="0" noProof="0" dirty="0" smtClean="0">
                <a:solidFill>
                  <a:srgbClr val="595959"/>
                </a:solidFill>
                <a:latin typeface="Arial" pitchFamily="34" charset="0"/>
                <a:ea typeface="微軟正黑體" pitchFamily="34" charset="-120"/>
                <a:cs typeface="ＭＳ Ｐゴシック" pitchFamily="-65" charset="-128"/>
              </a:defRPr>
            </a:lvl1pPr>
            <a:lvl2pPr>
              <a:spcBef>
                <a:spcPts val="600"/>
              </a:spcBef>
              <a:defRPr b="1" baseline="0">
                <a:latin typeface="Arial" pitchFamily="34" charset="0"/>
                <a:ea typeface="微軟正黑體" pitchFamily="34" charset="-120"/>
              </a:defRPr>
            </a:lvl2pPr>
            <a:lvl3pPr>
              <a:spcBef>
                <a:spcPts val="600"/>
              </a:spcBef>
              <a:defRPr b="1" baseline="0">
                <a:latin typeface="Arial" pitchFamily="34" charset="0"/>
                <a:ea typeface="微軟正黑體" pitchFamily="34" charset="-120"/>
              </a:defRPr>
            </a:lvl3pPr>
            <a:lvl4pPr>
              <a:spcBef>
                <a:spcPts val="600"/>
              </a:spcBef>
              <a:defRPr b="1" baseline="0">
                <a:solidFill>
                  <a:srgbClr val="C42B05"/>
                </a:solidFill>
                <a:latin typeface="Arial" pitchFamily="34" charset="0"/>
                <a:ea typeface="微軟正黑體" pitchFamily="34" charset="-120"/>
              </a:defRPr>
            </a:lvl4pPr>
            <a:lvl5pPr>
              <a:spcBef>
                <a:spcPts val="600"/>
              </a:spcBef>
              <a:defRPr b="1" baseline="0">
                <a:solidFill>
                  <a:srgbClr val="C42B05"/>
                </a:solidFill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5928816" cy="64807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484313"/>
            <a:ext cx="7489825" cy="460851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buFont typeface="Arial" pitchFamily="34" charset="0"/>
              <a:buChar char="&gt;"/>
              <a:defRPr lang="zh-TW" altLang="en-US" kern="1200" baseline="0" noProof="0" dirty="0" smtClean="0">
                <a:solidFill>
                  <a:srgbClr val="595959"/>
                </a:solidFill>
                <a:latin typeface="Arial" pitchFamily="34" charset="0"/>
                <a:ea typeface="微軟正黑體" pitchFamily="34" charset="-120"/>
                <a:cs typeface="ＭＳ Ｐゴシック" pitchFamily="-65" charset="-128"/>
              </a:defRPr>
            </a:lvl1pPr>
            <a:lvl2pPr>
              <a:spcBef>
                <a:spcPts val="600"/>
              </a:spcBef>
              <a:defRPr b="1" baseline="0">
                <a:latin typeface="Arial" pitchFamily="34" charset="0"/>
                <a:ea typeface="微軟正黑體" pitchFamily="34" charset="-120"/>
              </a:defRPr>
            </a:lvl2pPr>
            <a:lvl3pPr>
              <a:spcBef>
                <a:spcPts val="600"/>
              </a:spcBef>
              <a:defRPr b="1" baseline="0">
                <a:latin typeface="Arial" pitchFamily="34" charset="0"/>
                <a:ea typeface="微軟正黑體" pitchFamily="34" charset="-120"/>
              </a:defRPr>
            </a:lvl3pPr>
            <a:lvl4pPr>
              <a:spcBef>
                <a:spcPts val="600"/>
              </a:spcBef>
              <a:defRPr b="1" baseline="0">
                <a:solidFill>
                  <a:srgbClr val="C42B05"/>
                </a:solidFill>
                <a:latin typeface="Arial" pitchFamily="34" charset="0"/>
                <a:ea typeface="微軟正黑體" pitchFamily="34" charset="-120"/>
              </a:defRPr>
            </a:lvl4pPr>
            <a:lvl5pPr>
              <a:spcBef>
                <a:spcPts val="600"/>
              </a:spcBef>
              <a:defRPr b="1" baseline="0">
                <a:solidFill>
                  <a:srgbClr val="C42B05"/>
                </a:solidFill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5928816" cy="64807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484313"/>
            <a:ext cx="7489825" cy="460851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buFont typeface="Arial" pitchFamily="34" charset="0"/>
              <a:buChar char="&gt;"/>
              <a:defRPr lang="zh-TW" altLang="en-US" kern="1200" baseline="0" noProof="0" dirty="0" smtClean="0">
                <a:solidFill>
                  <a:srgbClr val="595959"/>
                </a:solidFill>
                <a:latin typeface="Arial" pitchFamily="34" charset="0"/>
                <a:ea typeface="微軟正黑體" pitchFamily="34" charset="-120"/>
                <a:cs typeface="ＭＳ Ｐゴシック" pitchFamily="-65" charset="-128"/>
              </a:defRPr>
            </a:lvl1pPr>
            <a:lvl2pPr>
              <a:spcBef>
                <a:spcPts val="600"/>
              </a:spcBef>
              <a:defRPr b="1" baseline="0">
                <a:latin typeface="Arial" pitchFamily="34" charset="0"/>
                <a:ea typeface="微軟正黑體" pitchFamily="34" charset="-120"/>
              </a:defRPr>
            </a:lvl2pPr>
            <a:lvl3pPr>
              <a:spcBef>
                <a:spcPts val="600"/>
              </a:spcBef>
              <a:defRPr b="1" baseline="0">
                <a:latin typeface="Arial" pitchFamily="34" charset="0"/>
                <a:ea typeface="微軟正黑體" pitchFamily="34" charset="-120"/>
              </a:defRPr>
            </a:lvl3pPr>
            <a:lvl4pPr>
              <a:spcBef>
                <a:spcPts val="600"/>
              </a:spcBef>
              <a:defRPr b="1" baseline="0">
                <a:solidFill>
                  <a:srgbClr val="C42B05"/>
                </a:solidFill>
                <a:latin typeface="Arial" pitchFamily="34" charset="0"/>
                <a:ea typeface="微軟正黑體" pitchFamily="34" charset="-120"/>
              </a:defRPr>
            </a:lvl4pPr>
            <a:lvl5pPr>
              <a:spcBef>
                <a:spcPts val="600"/>
              </a:spcBef>
              <a:defRPr b="1" baseline="0">
                <a:solidFill>
                  <a:srgbClr val="C42B05"/>
                </a:solidFill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5928816" cy="64807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484313"/>
            <a:ext cx="7489825" cy="460851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buFont typeface="Arial" pitchFamily="34" charset="0"/>
              <a:buChar char="&gt;"/>
              <a:defRPr lang="zh-TW" altLang="en-US" kern="1200" baseline="0" noProof="0" dirty="0" smtClean="0">
                <a:solidFill>
                  <a:srgbClr val="595959"/>
                </a:solidFill>
                <a:latin typeface="Arial" pitchFamily="34" charset="0"/>
                <a:ea typeface="微軟正黑體" pitchFamily="34" charset="-120"/>
                <a:cs typeface="ＭＳ Ｐゴシック" pitchFamily="-65" charset="-128"/>
              </a:defRPr>
            </a:lvl1pPr>
            <a:lvl2pPr>
              <a:spcBef>
                <a:spcPts val="600"/>
              </a:spcBef>
              <a:defRPr b="1" baseline="0">
                <a:latin typeface="Arial" pitchFamily="34" charset="0"/>
                <a:ea typeface="微軟正黑體" pitchFamily="34" charset="-120"/>
              </a:defRPr>
            </a:lvl2pPr>
            <a:lvl3pPr>
              <a:spcBef>
                <a:spcPts val="600"/>
              </a:spcBef>
              <a:defRPr b="1" baseline="0">
                <a:latin typeface="Arial" pitchFamily="34" charset="0"/>
                <a:ea typeface="微軟正黑體" pitchFamily="34" charset="-120"/>
              </a:defRPr>
            </a:lvl3pPr>
            <a:lvl4pPr>
              <a:spcBef>
                <a:spcPts val="600"/>
              </a:spcBef>
              <a:defRPr b="1" baseline="0">
                <a:solidFill>
                  <a:srgbClr val="C42B05"/>
                </a:solidFill>
                <a:latin typeface="Arial" pitchFamily="34" charset="0"/>
                <a:ea typeface="微軟正黑體" pitchFamily="34" charset="-120"/>
              </a:defRPr>
            </a:lvl4pPr>
            <a:lvl5pPr>
              <a:spcBef>
                <a:spcPts val="600"/>
              </a:spcBef>
              <a:defRPr b="1" baseline="0">
                <a:solidFill>
                  <a:srgbClr val="C42B05"/>
                </a:solidFill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5928816" cy="64807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484313"/>
            <a:ext cx="7489825" cy="460851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buFont typeface="Arial" pitchFamily="34" charset="0"/>
              <a:buChar char="&gt;"/>
              <a:defRPr lang="zh-TW" altLang="en-US" kern="1200" baseline="0" noProof="0" dirty="0" smtClean="0">
                <a:solidFill>
                  <a:srgbClr val="595959"/>
                </a:solidFill>
                <a:latin typeface="Arial" pitchFamily="34" charset="0"/>
                <a:ea typeface="微軟正黑體" pitchFamily="34" charset="-120"/>
                <a:cs typeface="ＭＳ Ｐゴシック" pitchFamily="-65" charset="-128"/>
              </a:defRPr>
            </a:lvl1pPr>
            <a:lvl2pPr>
              <a:spcBef>
                <a:spcPts val="600"/>
              </a:spcBef>
              <a:defRPr b="1" baseline="0">
                <a:latin typeface="Arial" pitchFamily="34" charset="0"/>
                <a:ea typeface="微軟正黑體" pitchFamily="34" charset="-120"/>
              </a:defRPr>
            </a:lvl2pPr>
            <a:lvl3pPr>
              <a:spcBef>
                <a:spcPts val="600"/>
              </a:spcBef>
              <a:defRPr b="1" baseline="0">
                <a:latin typeface="Arial" pitchFamily="34" charset="0"/>
                <a:ea typeface="微軟正黑體" pitchFamily="34" charset="-120"/>
              </a:defRPr>
            </a:lvl3pPr>
            <a:lvl4pPr>
              <a:spcBef>
                <a:spcPts val="600"/>
              </a:spcBef>
              <a:defRPr b="1" baseline="0">
                <a:solidFill>
                  <a:srgbClr val="C42B05"/>
                </a:solidFill>
                <a:latin typeface="Arial" pitchFamily="34" charset="0"/>
                <a:ea typeface="微軟正黑體" pitchFamily="34" charset="-120"/>
              </a:defRPr>
            </a:lvl4pPr>
            <a:lvl5pPr>
              <a:spcBef>
                <a:spcPts val="600"/>
              </a:spcBef>
              <a:defRPr b="1" baseline="0">
                <a:solidFill>
                  <a:srgbClr val="C42B05"/>
                </a:solidFill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單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88913"/>
            <a:ext cx="5978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5613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84138" y="6525344"/>
            <a:ext cx="742950" cy="1889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prstClr val="black"/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prstClr val="black"/>
              </a:solidFill>
              <a:latin typeface="Arial" pitchFamily="34" charset="0"/>
              <a:ea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6" r:id="rId1"/>
    <p:sldLayoutId id="2147486396" r:id="rId2"/>
    <p:sldLayoutId id="2147486397" r:id="rId3"/>
    <p:sldLayoutId id="2147486399" r:id="rId4"/>
    <p:sldLayoutId id="2147486400" r:id="rId5"/>
    <p:sldLayoutId id="2147486401" r:id="rId6"/>
    <p:sldLayoutId id="2147486402" r:id="rId7"/>
    <p:sldLayoutId id="214748641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55650" y="3222104"/>
            <a:ext cx="633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8293546" y="6552456"/>
            <a:ext cx="742950" cy="188912"/>
          </a:xfrm>
          <a:prstGeom prst="rect">
            <a:avLst/>
          </a:prstGeom>
          <a:ln/>
        </p:spPr>
        <p:txBody>
          <a:bodyPr/>
          <a:lstStyle/>
          <a:p>
            <a:pPr algn="r">
              <a:defRPr/>
            </a:pPr>
            <a:fld id="{BEAE2481-BE48-4E75-99EE-ECD913D1B390}" type="slidenum">
              <a:rPr kumimoji="0" lang="en-US" altLang="zh-TW" sz="90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rPr>
              <a:pPr algn="r">
                <a:defRPr/>
              </a:pPr>
              <a:t>‹#›</a:t>
            </a:fld>
            <a:endParaRPr kumimoji="0" lang="en-US" altLang="zh-TW" sz="900" dirty="0">
              <a:solidFill>
                <a:schemeClr val="bg1"/>
              </a:solidFill>
              <a:latin typeface="Arial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1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 pitchFamily="34" charset="0"/>
          <a:ea typeface="微軟正黑體" pitchFamily="34" charset="-120"/>
          <a:cs typeface="Arial Bold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old" charset="0"/>
          <a:ea typeface="Arial Unicode MS" pitchFamily="34" charset="-120"/>
          <a:cs typeface="Arial Unicode MS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old" charset="0"/>
          <a:ea typeface="Arial Unicode MS" pitchFamily="34" charset="-120"/>
          <a:cs typeface="Arial Unicode MS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old" charset="0"/>
          <a:ea typeface="Arial Unicode MS" pitchFamily="34" charset="-120"/>
          <a:cs typeface="Arial Unicode MS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old" charset="0"/>
          <a:ea typeface="Arial Unicode MS" pitchFamily="34" charset="-120"/>
          <a:cs typeface="Arial Unicode MS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>
          <a:xfrm>
            <a:off x="755650" y="3356992"/>
            <a:ext cx="6337300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 Bold" pitchFamily="34" charset="0"/>
              </a:rPr>
              <a:t>Thank you for your attention!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 Bold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3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TW" altLang="en-US" sz="3000" b="1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微軟正黑體" pitchFamily="34" charset="-120"/>
          <a:cs typeface="Arial Bold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8032" y="1196752"/>
            <a:ext cx="8132440" cy="1470025"/>
          </a:xfrm>
        </p:spPr>
        <p:txBody>
          <a:bodyPr/>
          <a:lstStyle/>
          <a:p>
            <a:pPr lvl="0" eaLnBrk="1" hangingPunct="1"/>
            <a:r>
              <a:rPr lang="en-US" altLang="zh-TW" sz="2600" dirty="0" smtClean="0"/>
              <a:t>Title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21975" y="5904099"/>
            <a:ext cx="4860032" cy="550912"/>
          </a:xfrm>
        </p:spPr>
        <p:txBody>
          <a:bodyPr/>
          <a:lstStyle/>
          <a:p>
            <a:r>
              <a:rPr lang="en-US" altLang="zh-TW" dirty="0" smtClean="0"/>
              <a:t>No. 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 smtClean="0"/>
              <a:t>Company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 smtClean="0"/>
              <a:t>Contestant</a:t>
            </a:r>
            <a:r>
              <a:rPr lang="zh-TW" altLang="en-US" dirty="0" smtClean="0"/>
              <a:t>：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Moldex3D Successful Application Case Study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</a:t>
            </a:r>
            <a:endParaRPr lang="zh-TW" alt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/>
              <a:t>Product Size</a:t>
            </a:r>
          </a:p>
          <a:p>
            <a:pPr lvl="1"/>
            <a:r>
              <a:rPr lang="en-US" altLang="zh-TW" sz="1600" dirty="0"/>
              <a:t>Length</a:t>
            </a:r>
            <a:r>
              <a:rPr lang="zh-TW" altLang="en-US" sz="1600" dirty="0" smtClean="0"/>
              <a:t>：</a:t>
            </a:r>
            <a:r>
              <a:rPr lang="en-US" altLang="zh-TW" sz="1600" dirty="0" smtClean="0"/>
              <a:t> mm</a:t>
            </a:r>
            <a:endParaRPr lang="en-US" altLang="zh-TW" sz="1600" dirty="0"/>
          </a:p>
          <a:p>
            <a:pPr lvl="1"/>
            <a:r>
              <a:rPr lang="en-US" altLang="zh-TW" sz="1600" dirty="0"/>
              <a:t>Width</a:t>
            </a:r>
            <a:r>
              <a:rPr lang="zh-TW" altLang="en-US" sz="1600" dirty="0" smtClean="0"/>
              <a:t>： </a:t>
            </a:r>
            <a:r>
              <a:rPr lang="en-US" altLang="zh-TW" sz="1600" dirty="0" smtClean="0"/>
              <a:t>mm</a:t>
            </a:r>
            <a:endParaRPr lang="en-US" altLang="zh-TW" sz="1600" dirty="0"/>
          </a:p>
          <a:p>
            <a:pPr lvl="1"/>
            <a:r>
              <a:rPr lang="en-US" altLang="zh-TW" sz="1600" dirty="0"/>
              <a:t>Height</a:t>
            </a:r>
            <a:r>
              <a:rPr lang="zh-TW" altLang="en-US" sz="1600" dirty="0" smtClean="0"/>
              <a:t>：</a:t>
            </a:r>
            <a:r>
              <a:rPr lang="en-US" altLang="zh-TW" sz="1600" dirty="0" smtClean="0"/>
              <a:t> mm</a:t>
            </a:r>
            <a:endParaRPr lang="en-US" altLang="zh-TW" sz="1600" dirty="0"/>
          </a:p>
          <a:p>
            <a:pPr lvl="1"/>
            <a:r>
              <a:rPr lang="en-US" altLang="zh-TW" sz="1600" dirty="0"/>
              <a:t>Thickness</a:t>
            </a:r>
            <a:r>
              <a:rPr lang="zh-TW" altLang="en-US" sz="1600" dirty="0" smtClean="0"/>
              <a:t>：</a:t>
            </a:r>
            <a:r>
              <a:rPr lang="en-US" altLang="zh-TW" sz="1600" dirty="0" smtClean="0"/>
              <a:t>  mm</a:t>
            </a:r>
            <a:endParaRPr lang="en-US" altLang="zh-TW" sz="1600" dirty="0"/>
          </a:p>
          <a:p>
            <a:pPr>
              <a:spcBef>
                <a:spcPts val="1800"/>
              </a:spcBef>
            </a:pPr>
            <a:r>
              <a:rPr lang="en-US" altLang="zh-TW" sz="1800" dirty="0"/>
              <a:t>Material</a:t>
            </a:r>
          </a:p>
          <a:p>
            <a:pPr>
              <a:spcBef>
                <a:spcPts val="1800"/>
              </a:spcBef>
            </a:pPr>
            <a:endParaRPr lang="en-US" altLang="zh-TW" sz="1800" dirty="0" smtClean="0"/>
          </a:p>
          <a:p>
            <a:pPr>
              <a:spcBef>
                <a:spcPts val="1800"/>
              </a:spcBef>
            </a:pPr>
            <a:r>
              <a:rPr lang="en-US" altLang="zh-TW" sz="1800" dirty="0" smtClean="0"/>
              <a:t>Process </a:t>
            </a:r>
            <a:r>
              <a:rPr lang="en-US" altLang="zh-TW" sz="1800" dirty="0"/>
              <a:t>Condition</a:t>
            </a:r>
          </a:p>
          <a:p>
            <a:pPr lvl="1"/>
            <a:r>
              <a:rPr lang="en-US" altLang="zh-TW" sz="1600" dirty="0"/>
              <a:t>Filling Time</a:t>
            </a:r>
            <a:r>
              <a:rPr lang="zh-TW" altLang="en-US" sz="1600" dirty="0" smtClean="0"/>
              <a:t>：</a:t>
            </a:r>
            <a:r>
              <a:rPr lang="en-US" altLang="zh-TW" sz="1600" dirty="0" smtClean="0"/>
              <a:t> Sec</a:t>
            </a:r>
            <a:endParaRPr lang="en-US" altLang="zh-TW" sz="1600" dirty="0"/>
          </a:p>
          <a:p>
            <a:pPr lvl="1"/>
            <a:r>
              <a:rPr lang="en-US" altLang="zh-TW" sz="1600" dirty="0"/>
              <a:t>Melt </a:t>
            </a:r>
            <a:r>
              <a:rPr lang="en-US" altLang="zh-TW" sz="1600" dirty="0" smtClean="0"/>
              <a:t>Temperature</a:t>
            </a:r>
            <a:r>
              <a:rPr lang="zh-TW" altLang="en-US" sz="1600" dirty="0" smtClean="0"/>
              <a:t>：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℃</a:t>
            </a:r>
          </a:p>
          <a:p>
            <a:pPr lvl="1"/>
            <a:r>
              <a:rPr lang="en-US" altLang="zh-TW" sz="1600" dirty="0"/>
              <a:t>Mold Temperature</a:t>
            </a:r>
            <a:r>
              <a:rPr lang="zh-TW" altLang="en-US" sz="1600" dirty="0" smtClean="0"/>
              <a:t>：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℃</a:t>
            </a:r>
          </a:p>
          <a:p>
            <a:endParaRPr lang="en-US" altLang="zh-TW" sz="1800" dirty="0"/>
          </a:p>
          <a:p>
            <a:endParaRPr lang="en-US" altLang="zh-TW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Mesh Model</a:t>
            </a:r>
            <a:endParaRPr lang="zh-TW" altLang="en-US" dirty="0"/>
          </a:p>
        </p:txBody>
      </p:sp>
      <p:sp>
        <p:nvSpPr>
          <p:cNvPr id="72707" name="內容版面配置區 2"/>
          <p:cNvSpPr>
            <a:spLocks noGrp="1"/>
          </p:cNvSpPr>
          <p:nvPr>
            <p:ph idx="1"/>
          </p:nvPr>
        </p:nvSpPr>
        <p:spPr>
          <a:xfrm>
            <a:off x="827088" y="1340768"/>
            <a:ext cx="7489825" cy="46085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800" dirty="0"/>
              <a:t>Mesh Type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endParaRPr lang="en-US" altLang="zh-TW" sz="1800" dirty="0" smtClean="0"/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altLang="zh-TW" sz="1800" dirty="0" smtClean="0"/>
              <a:t>Mesh </a:t>
            </a:r>
            <a:r>
              <a:rPr lang="en-US" altLang="zh-TW" sz="1800" dirty="0"/>
              <a:t>Count</a:t>
            </a:r>
          </a:p>
          <a:p>
            <a:pPr lvl="1">
              <a:lnSpc>
                <a:spcPct val="80000"/>
              </a:lnSpc>
            </a:pPr>
            <a:r>
              <a:rPr lang="en-US" altLang="zh-TW" sz="1600" dirty="0"/>
              <a:t>Part </a:t>
            </a:r>
            <a:r>
              <a:rPr lang="en-US" altLang="zh-TW" sz="1600" dirty="0" smtClean="0"/>
              <a:t>Mesh:</a:t>
            </a:r>
            <a:endParaRPr lang="zh-TW" altLang="en-US" sz="1600" dirty="0"/>
          </a:p>
          <a:p>
            <a:pPr lvl="1">
              <a:lnSpc>
                <a:spcPct val="80000"/>
              </a:lnSpc>
            </a:pPr>
            <a:r>
              <a:rPr lang="en-US" altLang="zh-TW" sz="1600" dirty="0" smtClean="0"/>
              <a:t>Runner </a:t>
            </a:r>
            <a:r>
              <a:rPr lang="en-US" altLang="zh-TW" sz="1600" dirty="0"/>
              <a:t>Mesh</a:t>
            </a:r>
            <a:r>
              <a:rPr lang="en-US" altLang="zh-TW" sz="1600" dirty="0" smtClean="0"/>
              <a:t>:</a:t>
            </a:r>
            <a:endParaRPr lang="en-US" altLang="zh-TW" sz="1600" dirty="0"/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altLang="zh-TW" sz="1800" dirty="0"/>
              <a:t>CPU </a:t>
            </a:r>
            <a:r>
              <a:rPr lang="en-US" altLang="zh-TW" sz="1800" dirty="0" err="1"/>
              <a:t>CPU</a:t>
            </a:r>
            <a:r>
              <a:rPr lang="en-US" altLang="zh-TW" sz="1800" dirty="0"/>
              <a:t> Time </a:t>
            </a:r>
          </a:p>
          <a:p>
            <a:pPr lvl="1">
              <a:lnSpc>
                <a:spcPct val="80000"/>
              </a:lnSpc>
            </a:pPr>
            <a:r>
              <a:rPr lang="en-US" altLang="zh-TW" sz="1600" dirty="0"/>
              <a:t>Flow</a:t>
            </a:r>
            <a:r>
              <a:rPr lang="en-US" altLang="zh-TW" sz="1600" dirty="0" smtClean="0"/>
              <a:t>:</a:t>
            </a:r>
            <a:endParaRPr lang="en-US" altLang="zh-TW" sz="1600" dirty="0"/>
          </a:p>
          <a:p>
            <a:pPr lvl="1">
              <a:lnSpc>
                <a:spcPct val="80000"/>
              </a:lnSpc>
            </a:pPr>
            <a:r>
              <a:rPr lang="en-US" altLang="zh-TW" sz="1600" dirty="0"/>
              <a:t>Pack</a:t>
            </a:r>
            <a:r>
              <a:rPr lang="en-US" altLang="zh-TW" sz="1600" dirty="0" smtClean="0"/>
              <a:t>:</a:t>
            </a:r>
            <a:endParaRPr lang="en-US" altLang="zh-TW" sz="1600" dirty="0"/>
          </a:p>
          <a:p>
            <a:pPr lvl="1">
              <a:lnSpc>
                <a:spcPct val="80000"/>
              </a:lnSpc>
            </a:pPr>
            <a:r>
              <a:rPr lang="en-US" altLang="zh-TW" sz="1600" dirty="0"/>
              <a:t>Cool</a:t>
            </a:r>
            <a:r>
              <a:rPr lang="en-US" altLang="zh-TW" sz="1600" dirty="0" smtClean="0"/>
              <a:t>:</a:t>
            </a:r>
            <a:endParaRPr lang="en-US" altLang="zh-TW" sz="1600" dirty="0"/>
          </a:p>
          <a:p>
            <a:pPr lvl="1">
              <a:lnSpc>
                <a:spcPct val="80000"/>
              </a:lnSpc>
            </a:pPr>
            <a:r>
              <a:rPr lang="en-US" altLang="zh-TW" sz="1600" dirty="0"/>
              <a:t>Warp</a:t>
            </a:r>
            <a:r>
              <a:rPr lang="en-US" altLang="zh-TW" sz="1600" dirty="0" smtClean="0"/>
              <a:t>:</a:t>
            </a:r>
            <a:endParaRPr lang="en-US" altLang="zh-TW" sz="1600" dirty="0"/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altLang="zh-TW" sz="1800" dirty="0"/>
              <a:t>Computer Information</a:t>
            </a:r>
          </a:p>
          <a:p>
            <a:pPr lvl="1">
              <a:lnSpc>
                <a:spcPct val="80000"/>
              </a:lnSpc>
            </a:pPr>
            <a:r>
              <a:rPr lang="en-US" altLang="zh-TW" sz="1600" dirty="0"/>
              <a:t>CPU: </a:t>
            </a:r>
            <a:endParaRPr lang="en-US" altLang="zh-TW" sz="1600" dirty="0" smtClean="0"/>
          </a:p>
          <a:p>
            <a:pPr lvl="1">
              <a:lnSpc>
                <a:spcPct val="80000"/>
              </a:lnSpc>
            </a:pPr>
            <a:r>
              <a:rPr lang="en-US" altLang="zh-TW" sz="1600" dirty="0" smtClean="0"/>
              <a:t>RAM:</a:t>
            </a:r>
            <a:endParaRPr lang="en-US" altLang="zh-TW" sz="1600" dirty="0"/>
          </a:p>
          <a:p>
            <a:pPr>
              <a:lnSpc>
                <a:spcPct val="80000"/>
              </a:lnSpc>
            </a:pPr>
            <a:endParaRPr lang="en-US" altLang="zh-TW" sz="1800" dirty="0"/>
          </a:p>
        </p:txBody>
      </p:sp>
      <p:sp>
        <p:nvSpPr>
          <p:cNvPr id="5" name="矩形 4"/>
          <p:cNvSpPr/>
          <p:nvPr/>
        </p:nvSpPr>
        <p:spPr>
          <a:xfrm>
            <a:off x="4537075" y="2565400"/>
            <a:ext cx="644525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zh-TW" altLang="en-US" b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Runner Layout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Cooling Channel Design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Analysis Items and Contents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Original Design Analysis and Results Interpretation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altLang="zh-TW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Process Parameter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Melt Front Time</a:t>
            </a:r>
            <a:endParaRPr lang="en-US" altLang="zh-TW" dirty="0"/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658494" cy="648072"/>
          </a:xfrm>
        </p:spPr>
        <p:txBody>
          <a:bodyPr/>
          <a:lstStyle/>
          <a:p>
            <a:r>
              <a:rPr lang="en-US" altLang="zh-TW" dirty="0" smtClean="0"/>
              <a:t>Filling Analysis _ Internal Temperature Distribution</a:t>
            </a:r>
            <a:endParaRPr lang="zh-TW" altLang="en-US" dirty="0"/>
          </a:p>
        </p:txBody>
      </p:sp>
      <p:sp>
        <p:nvSpPr>
          <p:cNvPr id="23" name="內容版面配置區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0243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altLang="zh-TW" dirty="0" smtClean="0"/>
              <a:t>Contestant Introduction</a:t>
            </a:r>
            <a:endParaRPr lang="zh-TW" altLang="en-US" dirty="0" smtClean="0"/>
          </a:p>
          <a:p>
            <a:pPr>
              <a:spcBef>
                <a:spcPts val="1800"/>
              </a:spcBef>
            </a:pPr>
            <a:r>
              <a:rPr lang="en-US" altLang="zh-TW" dirty="0" smtClean="0"/>
              <a:t>Company &amp; Product Introduction</a:t>
            </a:r>
          </a:p>
          <a:p>
            <a:pPr>
              <a:spcBef>
                <a:spcPts val="1800"/>
              </a:spcBef>
            </a:pPr>
            <a:r>
              <a:rPr lang="en-US" altLang="zh-TW" dirty="0" smtClean="0"/>
              <a:t>Product and Mold Development Process</a:t>
            </a:r>
            <a:endParaRPr lang="zh-TW" altLang="en-US" dirty="0" smtClean="0"/>
          </a:p>
          <a:p>
            <a:pPr>
              <a:spcBef>
                <a:spcPts val="1800"/>
              </a:spcBef>
            </a:pPr>
            <a:r>
              <a:rPr lang="en-US" altLang="zh-TW" dirty="0"/>
              <a:t>Product Development Trend and Challenge</a:t>
            </a:r>
          </a:p>
          <a:p>
            <a:pPr>
              <a:spcBef>
                <a:spcPts val="1800"/>
              </a:spcBef>
            </a:pPr>
            <a:r>
              <a:rPr lang="en-US" altLang="zh-TW" dirty="0"/>
              <a:t>CAE Application Process</a:t>
            </a:r>
          </a:p>
          <a:p>
            <a:pPr>
              <a:spcBef>
                <a:spcPts val="1800"/>
              </a:spcBef>
            </a:pPr>
            <a:r>
              <a:rPr lang="en-US" altLang="zh-TW" dirty="0" smtClean="0"/>
              <a:t>Moldex3D Successful Application Case Study</a:t>
            </a:r>
            <a:endParaRPr lang="zh-TW" altLang="en-US" dirty="0" smtClean="0"/>
          </a:p>
          <a:p>
            <a:pPr>
              <a:spcBef>
                <a:spcPts val="1800"/>
              </a:spcBef>
            </a:pPr>
            <a:r>
              <a:rPr lang="en-US" altLang="zh-TW" dirty="0"/>
              <a:t>Moldex3D Application Value and Benefit Analysis</a:t>
            </a:r>
          </a:p>
          <a:p>
            <a:pPr>
              <a:spcBef>
                <a:spcPts val="1800"/>
              </a:spcBef>
            </a:pPr>
            <a:r>
              <a:rPr lang="en-US" altLang="zh-TW" dirty="0"/>
              <a:t>Moldex3D Future 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3" y="188640"/>
            <a:ext cx="7390865" cy="648072"/>
          </a:xfrm>
        </p:spPr>
        <p:txBody>
          <a:bodyPr/>
          <a:lstStyle/>
          <a:p>
            <a:r>
              <a:rPr lang="en-US" altLang="zh-TW" dirty="0" smtClean="0"/>
              <a:t>Cooling Analysis _ Temperature Distribution</a:t>
            </a:r>
            <a:endParaRPr lang="zh-TW" alt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Cooling Analysis _ Cooling Time</a:t>
            </a:r>
            <a:endParaRPr lang="zh-TW" altLang="en-US" dirty="0"/>
          </a:p>
        </p:txBody>
      </p:sp>
      <p:sp>
        <p:nvSpPr>
          <p:cNvPr id="17" name="內容版面配置區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Warpage</a:t>
            </a:r>
            <a:r>
              <a:rPr lang="en-US" altLang="zh-TW" dirty="0" smtClean="0"/>
              <a:t> Analysis _ Total Displacement</a:t>
            </a:r>
            <a:endParaRPr lang="zh-TW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TW" smtClean="0"/>
              <a:t>Warpage Analysis _ Sink Mark Index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3"/>
          <p:cNvSpPr>
            <a:spLocks noGrp="1"/>
          </p:cNvSpPr>
          <p:nvPr>
            <p:ph type="title"/>
          </p:nvPr>
        </p:nvSpPr>
        <p:spPr>
          <a:xfrm>
            <a:off x="755650" y="2774632"/>
            <a:ext cx="6408638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Design Alternatives and Simulation Analysis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755650" y="3917632"/>
            <a:ext cx="7848798" cy="801687"/>
          </a:xfrm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Attempts of Revised Design</a:t>
            </a:r>
            <a:endParaRPr lang="zh-TW" alt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196752"/>
            <a:ext cx="7489825" cy="4608512"/>
          </a:xfrm>
        </p:spPr>
        <p:txBody>
          <a:bodyPr/>
          <a:lstStyle/>
          <a:p>
            <a:r>
              <a:rPr lang="en-US" altLang="zh-TW" sz="1800" dirty="0"/>
              <a:t>Issues with original design</a:t>
            </a:r>
          </a:p>
          <a:p>
            <a:pPr>
              <a:spcBef>
                <a:spcPts val="1200"/>
              </a:spcBef>
            </a:pPr>
            <a:endParaRPr lang="en-US" altLang="zh-TW" sz="1800" dirty="0" smtClean="0"/>
          </a:p>
          <a:p>
            <a:pPr>
              <a:spcBef>
                <a:spcPts val="1200"/>
              </a:spcBef>
            </a:pPr>
            <a:endParaRPr lang="en-US" altLang="zh-TW" sz="1800" dirty="0"/>
          </a:p>
          <a:p>
            <a:pPr>
              <a:spcBef>
                <a:spcPts val="1200"/>
              </a:spcBef>
            </a:pPr>
            <a:endParaRPr lang="en-US" altLang="zh-TW" sz="1800" dirty="0" smtClean="0"/>
          </a:p>
          <a:p>
            <a:pPr>
              <a:spcBef>
                <a:spcPts val="1200"/>
              </a:spcBef>
            </a:pPr>
            <a:r>
              <a:rPr lang="en-US" altLang="zh-TW" sz="1800" dirty="0" smtClean="0"/>
              <a:t>Revised Design</a:t>
            </a:r>
            <a:endParaRPr lang="en-US" altLang="zh-TW" sz="1800" dirty="0"/>
          </a:p>
          <a:p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806450" y="195263"/>
            <a:ext cx="69342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zh-TW" altLang="en-US" sz="2000" dirty="0">
              <a:solidFill>
                <a:srgbClr val="0000FF"/>
              </a:solidFill>
              <a:latin typeface="微軟正黑體" pitchFamily="34" charset="-120"/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827584" y="188640"/>
            <a:ext cx="8316416" cy="648072"/>
          </a:xfrm>
        </p:spPr>
        <p:txBody>
          <a:bodyPr/>
          <a:lstStyle/>
          <a:p>
            <a:r>
              <a:rPr lang="en-US" altLang="zh-TW" dirty="0" smtClean="0"/>
              <a:t>Filling Analysis Result _ Injection Pressure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2051720" y="195263"/>
            <a:ext cx="69342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zh-TW" altLang="en-US" sz="2000" dirty="0">
              <a:solidFill>
                <a:srgbClr val="0000FF"/>
              </a:solidFill>
              <a:latin typeface="微軟正黑體" pitchFamily="34" charset="-120"/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72808" cy="648072"/>
          </a:xfrm>
        </p:spPr>
        <p:txBody>
          <a:bodyPr/>
          <a:lstStyle/>
          <a:p>
            <a:r>
              <a:rPr lang="en-US" altLang="zh-TW" dirty="0" smtClean="0"/>
              <a:t>Cooling Analysis Result  _ Cooling Temperature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94142" cy="648072"/>
          </a:xfrm>
        </p:spPr>
        <p:txBody>
          <a:bodyPr/>
          <a:lstStyle/>
          <a:p>
            <a:r>
              <a:rPr lang="en-US" altLang="zh-TW" dirty="0" err="1" smtClean="0"/>
              <a:t>Warpage</a:t>
            </a:r>
            <a:r>
              <a:rPr lang="en-US" altLang="zh-TW" dirty="0" smtClean="0"/>
              <a:t> Analysis Result  _ Z-Displacement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827583" y="188640"/>
            <a:ext cx="7489329" cy="648072"/>
          </a:xfrm>
        </p:spPr>
        <p:txBody>
          <a:bodyPr/>
          <a:lstStyle/>
          <a:p>
            <a:r>
              <a:rPr lang="en-US" altLang="zh-TW" dirty="0" err="1" smtClean="0"/>
              <a:t>Warpage</a:t>
            </a:r>
            <a:r>
              <a:rPr lang="en-US" altLang="zh-TW" dirty="0" smtClean="0"/>
              <a:t> Analysis Result _ Sink Mark Index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Contestant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dirty="0" smtClean="0">
                <a:latin typeface="+mn-lt"/>
                <a:ea typeface="華康流風體W3" pitchFamily="65" charset="-120"/>
              </a:rPr>
              <a:t>Name:</a:t>
            </a:r>
            <a:endParaRPr lang="zh-TW" altLang="en-US" dirty="0" smtClean="0">
              <a:latin typeface="+mn-lt"/>
              <a:ea typeface="華康流風體W3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dirty="0" smtClean="0">
                <a:latin typeface="+mn-lt"/>
                <a:ea typeface="華康流風體W3" pitchFamily="65" charset="-120"/>
              </a:rPr>
              <a:t>Company:</a:t>
            </a:r>
            <a:endParaRPr lang="zh-TW" altLang="en-US" dirty="0" smtClean="0">
              <a:latin typeface="+mn-lt"/>
              <a:ea typeface="華康流風體W3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dirty="0" smtClean="0">
                <a:latin typeface="+mn-lt"/>
                <a:ea typeface="華康流風體W3" pitchFamily="65" charset="-120"/>
              </a:rPr>
              <a:t>Department:</a:t>
            </a:r>
            <a:endParaRPr lang="zh-TW" altLang="en-US" dirty="0" smtClean="0">
              <a:latin typeface="+mn-lt"/>
              <a:ea typeface="華康流風體W3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dirty="0" smtClean="0">
                <a:latin typeface="+mn-lt"/>
                <a:ea typeface="華康流風體W3" pitchFamily="65" charset="-120"/>
              </a:rPr>
              <a:t>Products in-charge:</a:t>
            </a:r>
            <a:endParaRPr lang="zh-TW" altLang="en-US" dirty="0" smtClean="0">
              <a:latin typeface="+mn-lt"/>
              <a:ea typeface="華康流風體W3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dirty="0" smtClean="0">
                <a:latin typeface="+mn-lt"/>
                <a:ea typeface="華康流風體W3" pitchFamily="65" charset="-120"/>
              </a:rPr>
              <a:t>Specialties: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Comparison of Z-Displacement</a:t>
            </a:r>
            <a:endParaRPr lang="zh-TW" altLang="en-US" dirty="0"/>
          </a:p>
        </p:txBody>
      </p:sp>
      <p:sp>
        <p:nvSpPr>
          <p:cNvPr id="17" name="內容版面配置區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</a:t>
            </a:r>
            <a:r>
              <a:rPr lang="en-US" altLang="zh-TW" dirty="0" err="1" smtClean="0"/>
              <a:t>Warpage</a:t>
            </a:r>
            <a:r>
              <a:rPr lang="en-US" altLang="zh-TW" dirty="0" smtClean="0"/>
              <a:t> Displacement</a:t>
            </a:r>
            <a:endParaRPr lang="en-US" altLang="zh-TW" dirty="0"/>
          </a:p>
        </p:txBody>
      </p:sp>
      <p:sp>
        <p:nvSpPr>
          <p:cNvPr id="25" name="內容版面配置區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Simulation Result and Real Product</a:t>
            </a:r>
            <a:endParaRPr lang="zh-TW" altLang="en-US" dirty="0" smtClean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Comparison Result</a:t>
            </a:r>
            <a:endParaRPr lang="en-US" altLang="zh-TW" dirty="0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3"/>
          <p:cNvSpPr>
            <a:spLocks noGrp="1"/>
          </p:cNvSpPr>
          <p:nvPr>
            <p:ph type="title"/>
          </p:nvPr>
        </p:nvSpPr>
        <p:spPr>
          <a:xfrm>
            <a:off x="755650" y="3222104"/>
            <a:ext cx="7560766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Benefit Analysis and Future Application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35" name="Rectangle 3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Moldex3D Application Value Analysis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Moldex3D Future Application</a:t>
            </a:r>
            <a:endParaRPr lang="zh-TW" altLang="en-US" dirty="0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Arial" charset="0"/>
              <a:buChar char="&gt;"/>
            </a:pPr>
            <a:r>
              <a:rPr lang="en-US" altLang="zh-TW" dirty="0">
                <a:latin typeface="+mn-lt"/>
                <a:cs typeface="Arial Unicode MS" pitchFamily="34" charset="-120"/>
              </a:rPr>
              <a:t>Future Application </a:t>
            </a:r>
          </a:p>
          <a:p>
            <a:pPr lvl="1">
              <a:buFont typeface="Arial" charset="0"/>
              <a:buChar char="&gt;"/>
            </a:pPr>
            <a:endParaRPr lang="en-US" altLang="zh-TW" dirty="0">
              <a:latin typeface="+mn-lt"/>
              <a:cs typeface="Arial Unicode MS" pitchFamily="34" charset="-120"/>
            </a:endParaRPr>
          </a:p>
          <a:p>
            <a:pPr>
              <a:buSzTx/>
              <a:buFont typeface="Arial" charset="0"/>
              <a:buChar char="&gt;"/>
            </a:pPr>
            <a:endParaRPr lang="en-US" altLang="zh-TW" dirty="0" smtClean="0">
              <a:latin typeface="+mn-lt"/>
              <a:cs typeface="Arial Unicode MS" pitchFamily="34" charset="-120"/>
            </a:endParaRPr>
          </a:p>
          <a:p>
            <a:pPr>
              <a:buSzTx/>
              <a:buFont typeface="Arial" charset="0"/>
              <a:buChar char="&gt;"/>
            </a:pPr>
            <a:endParaRPr lang="en-US" altLang="zh-TW" dirty="0">
              <a:latin typeface="+mn-lt"/>
              <a:cs typeface="Arial Unicode MS" pitchFamily="34" charset="-120"/>
            </a:endParaRPr>
          </a:p>
          <a:p>
            <a:pPr>
              <a:buSzTx/>
              <a:buFont typeface="Arial" charset="0"/>
              <a:buChar char="&gt;"/>
            </a:pPr>
            <a:endParaRPr lang="en-US" altLang="zh-TW" dirty="0">
              <a:latin typeface="+mn-lt"/>
              <a:cs typeface="Arial Unicode MS" pitchFamily="34" charset="-120"/>
            </a:endParaRPr>
          </a:p>
          <a:p>
            <a:pPr>
              <a:buSzTx/>
              <a:buFont typeface="Arial" charset="0"/>
              <a:buChar char="&gt;"/>
            </a:pPr>
            <a:r>
              <a:rPr lang="en-US" altLang="zh-TW" dirty="0">
                <a:latin typeface="+mn-lt"/>
                <a:cs typeface="Arial Unicode MS" pitchFamily="34" charset="-120"/>
              </a:rPr>
              <a:t>Future Study Direction </a:t>
            </a:r>
          </a:p>
          <a:p>
            <a:pPr>
              <a:buSzTx/>
              <a:buFont typeface="Arial" charset="0"/>
              <a:buChar char="&gt;"/>
            </a:pPr>
            <a:endParaRPr lang="en-US" altLang="zh-TW" dirty="0">
              <a:latin typeface="+mn-lt"/>
              <a:cs typeface="Arial Unicode MS" pitchFamily="34" charset="-120"/>
            </a:endParaRPr>
          </a:p>
          <a:p>
            <a:pPr>
              <a:buSzTx/>
              <a:buFont typeface="Arial" charset="0"/>
              <a:buChar char="&gt;"/>
            </a:pPr>
            <a:endParaRPr lang="en-US" altLang="zh-TW" dirty="0">
              <a:latin typeface="+mn-lt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altLang="zh-TW" dirty="0" smtClean="0"/>
              <a:t>Company Introduction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1600" dirty="0">
              <a:latin typeface="微軟正黑體" pitchFamily="34" charset="-12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Product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00800" cy="648072"/>
          </a:xfrm>
        </p:spPr>
        <p:txBody>
          <a:bodyPr/>
          <a:lstStyle/>
          <a:p>
            <a:r>
              <a:rPr lang="en-US" altLang="zh-TW" dirty="0" smtClean="0"/>
              <a:t>Product and Mold Development Process</a:t>
            </a:r>
            <a:endParaRPr lang="zh-TW" altLang="en-US" dirty="0" smtClean="0"/>
          </a:p>
        </p:txBody>
      </p:sp>
      <p:sp>
        <p:nvSpPr>
          <p:cNvPr id="47" name="內容版面配置區 4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48872" cy="648072"/>
          </a:xfrm>
        </p:spPr>
        <p:txBody>
          <a:bodyPr/>
          <a:lstStyle/>
          <a:p>
            <a:r>
              <a:rPr lang="en-US" altLang="zh-TW" dirty="0" smtClean="0"/>
              <a:t>Product Development Trend and Challenge</a:t>
            </a:r>
            <a:endParaRPr lang="zh-TW" altLang="en-US" dirty="0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827088" y="1124744"/>
            <a:ext cx="7489825" cy="4608512"/>
          </a:xfrm>
        </p:spPr>
        <p:txBody>
          <a:bodyPr/>
          <a:lstStyle/>
          <a:p>
            <a:r>
              <a:rPr lang="en-US" altLang="zh-TW" sz="1800" dirty="0"/>
              <a:t>Development Trend </a:t>
            </a:r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/>
          </a:p>
          <a:p>
            <a:r>
              <a:rPr lang="en-US" altLang="zh-TW" sz="1800" dirty="0"/>
              <a:t>Challenge</a:t>
            </a:r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r>
              <a:rPr lang="en-US" altLang="zh-TW" sz="1800" dirty="0" smtClean="0"/>
              <a:t>Common Problems</a:t>
            </a:r>
            <a:endParaRPr lang="en-US" altLang="zh-TW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CAE?</a:t>
            </a:r>
            <a:endParaRPr lang="zh-TW" altLang="en-US" dirty="0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09206" y="1222131"/>
            <a:ext cx="4450826" cy="4608512"/>
          </a:xfrm>
        </p:spPr>
        <p:txBody>
          <a:bodyPr/>
          <a:lstStyle/>
          <a:p>
            <a:r>
              <a:rPr lang="en-US" altLang="zh-TW" sz="1600" dirty="0" smtClean="0"/>
              <a:t>Problems encountered</a:t>
            </a:r>
            <a:endParaRPr lang="zh-TW" altLang="en-US" sz="1600" dirty="0"/>
          </a:p>
          <a:p>
            <a:pPr>
              <a:spcBef>
                <a:spcPts val="2400"/>
              </a:spcBef>
            </a:pPr>
            <a:endParaRPr lang="en-US" altLang="zh-TW" sz="1600" dirty="0"/>
          </a:p>
          <a:p>
            <a:pPr>
              <a:spcBef>
                <a:spcPts val="2400"/>
              </a:spcBef>
            </a:pPr>
            <a:endParaRPr lang="en-US" altLang="zh-TW" sz="1600" dirty="0" smtClean="0"/>
          </a:p>
          <a:p>
            <a:pPr>
              <a:spcBef>
                <a:spcPts val="2400"/>
              </a:spcBef>
            </a:pPr>
            <a:endParaRPr lang="en-US" altLang="zh-TW" sz="1600" dirty="0"/>
          </a:p>
          <a:p>
            <a:pPr>
              <a:spcBef>
                <a:spcPts val="2400"/>
              </a:spcBef>
            </a:pPr>
            <a:r>
              <a:rPr lang="en-US" altLang="zh-TW" sz="1600" dirty="0" smtClean="0"/>
              <a:t>Short-term solution implemented</a:t>
            </a:r>
            <a:endParaRPr lang="zh-TW" altLang="en-US" sz="1600" dirty="0" smtClean="0"/>
          </a:p>
        </p:txBody>
      </p:sp>
      <p:sp>
        <p:nvSpPr>
          <p:cNvPr id="4" name="矩形 3"/>
          <p:cNvSpPr/>
          <p:nvPr/>
        </p:nvSpPr>
        <p:spPr>
          <a:xfrm>
            <a:off x="4645678" y="1149483"/>
            <a:ext cx="467885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 pitchFamily="34" charset="0"/>
              <a:buChar char="&gt;"/>
            </a:pPr>
            <a:r>
              <a:rPr lang="en-US" altLang="zh-TW" sz="1600" b="1" dirty="0" smtClean="0">
                <a:solidFill>
                  <a:srgbClr val="595959"/>
                </a:solidFill>
                <a:latin typeface="Arial" pitchFamily="34" charset="0"/>
                <a:ea typeface="微軟正黑體" pitchFamily="34" charset="-120"/>
                <a:cs typeface="ＭＳ Ｐゴシック" pitchFamily="-65" charset="-128"/>
              </a:rPr>
              <a:t>Why utilize CAE Simulation Analysis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–"/>
            </a:pPr>
            <a:endParaRPr lang="en-US" altLang="zh-TW" sz="1400" b="1" dirty="0" smtClean="0">
              <a:solidFill>
                <a:srgbClr val="205788"/>
              </a:solidFill>
              <a:latin typeface="Arial" pitchFamily="34" charset="0"/>
              <a:ea typeface="微軟正黑體" pitchFamily="34" charset="-120"/>
              <a:cs typeface="Arial Unicode MS" pitchFamily="34" charset="-120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–"/>
            </a:pPr>
            <a:endParaRPr lang="en-US" altLang="zh-TW" sz="1400" b="1" dirty="0" smtClean="0">
              <a:solidFill>
                <a:srgbClr val="205788"/>
              </a:solidFill>
              <a:latin typeface="Arial" pitchFamily="34" charset="0"/>
              <a:ea typeface="微軟正黑體" pitchFamily="34" charset="-120"/>
              <a:cs typeface="Arial Unicode MS" pitchFamily="34" charset="-120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–"/>
            </a:pPr>
            <a:endParaRPr lang="en-US" altLang="zh-TW" sz="1400" b="1" dirty="0" smtClean="0">
              <a:solidFill>
                <a:srgbClr val="205788"/>
              </a:solidFill>
              <a:latin typeface="Arial" pitchFamily="34" charset="0"/>
              <a:ea typeface="微軟正黑體" pitchFamily="34" charset="-120"/>
              <a:cs typeface="Arial Unicode MS" pitchFamily="34" charset="-120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–"/>
            </a:pPr>
            <a:endParaRPr lang="en-US" altLang="zh-TW" sz="1400" b="1" dirty="0" smtClean="0">
              <a:solidFill>
                <a:srgbClr val="205788"/>
              </a:solidFill>
              <a:latin typeface="Arial" pitchFamily="34" charset="0"/>
              <a:ea typeface="微軟正黑體" pitchFamily="34" charset="-120"/>
              <a:cs typeface="Arial Unicode MS" pitchFamily="34" charset="-120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–"/>
            </a:pPr>
            <a:endParaRPr lang="en-US" altLang="zh-TW" sz="1400" b="1" dirty="0" smtClean="0">
              <a:solidFill>
                <a:srgbClr val="205788"/>
              </a:solidFill>
              <a:latin typeface="Arial" pitchFamily="34" charset="0"/>
              <a:ea typeface="微軟正黑體" pitchFamily="34" charset="-120"/>
              <a:cs typeface="Arial Unicode MS" pitchFamily="34" charset="-120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–"/>
            </a:pPr>
            <a:endParaRPr lang="en-US" altLang="zh-TW" sz="1400" b="1" dirty="0" smtClean="0">
              <a:solidFill>
                <a:srgbClr val="205788"/>
              </a:solidFill>
              <a:latin typeface="Arial" pitchFamily="34" charset="0"/>
              <a:ea typeface="微軟正黑體" pitchFamily="34" charset="-120"/>
              <a:cs typeface="Arial Unicode MS" pitchFamily="34" charset="-120"/>
            </a:endParaRPr>
          </a:p>
          <a:p>
            <a:pPr marL="342900" indent="-342900">
              <a:spcBef>
                <a:spcPts val="2400"/>
              </a:spcBef>
              <a:buSzPct val="100000"/>
              <a:buFont typeface="Arial" pitchFamily="34" charset="0"/>
              <a:buChar char="&gt;"/>
            </a:pPr>
            <a:r>
              <a:rPr lang="en-US" altLang="zh-TW" sz="1600" b="1" dirty="0" smtClean="0">
                <a:solidFill>
                  <a:srgbClr val="595959"/>
                </a:solidFill>
                <a:latin typeface="Arial" pitchFamily="34" charset="0"/>
                <a:ea typeface="微軟正黑體" pitchFamily="34" charset="-120"/>
                <a:cs typeface="ＭＳ Ｐゴシック" pitchFamily="-65" charset="-128"/>
              </a:rPr>
              <a:t>Expected results and objects</a:t>
            </a:r>
            <a:endParaRPr lang="zh-TW" altLang="en-US" sz="1600" b="1" dirty="0" smtClean="0">
              <a:solidFill>
                <a:srgbClr val="595959"/>
              </a:solidFill>
              <a:latin typeface="Arial" pitchFamily="34" charset="0"/>
              <a:ea typeface="微軟正黑體" pitchFamily="34" charset="-120"/>
              <a:cs typeface="ＭＳ Ｐゴシック" pitchFamily="-65" charset="-128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–"/>
            </a:pPr>
            <a:endParaRPr lang="zh-TW" altLang="en-US" sz="1400" b="1" dirty="0">
              <a:solidFill>
                <a:srgbClr val="205788"/>
              </a:solidFill>
              <a:latin typeface="Arial" pitchFamily="34" charset="0"/>
              <a:ea typeface="微軟正黑體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CAE Application Process</a:t>
            </a:r>
            <a:endParaRPr lang="zh-TW" altLang="en-US" dirty="0" smtClean="0"/>
          </a:p>
        </p:txBody>
      </p:sp>
      <p:sp>
        <p:nvSpPr>
          <p:cNvPr id="41" name="內容版面配置區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封面標題/內頁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副標頁">
  <a:themeElements>
    <a:clrScheme name="自訂 3">
      <a:dk1>
        <a:sysClr val="windowText" lastClr="000000"/>
      </a:dk1>
      <a:lt1>
        <a:sysClr val="window" lastClr="FFFFFF"/>
      </a:lt1>
      <a:dk2>
        <a:srgbClr val="C7161E"/>
      </a:dk2>
      <a:lt2>
        <a:srgbClr val="FFFFFF"/>
      </a:lt2>
      <a:accent1>
        <a:srgbClr val="38537D"/>
      </a:accent1>
      <a:accent2>
        <a:srgbClr val="2B74B5"/>
      </a:accent2>
      <a:accent3>
        <a:srgbClr val="50ABD2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封底">
  <a:themeElements>
    <a:clrScheme name="自訂 4">
      <a:dk1>
        <a:sysClr val="windowText" lastClr="000000"/>
      </a:dk1>
      <a:lt1>
        <a:sysClr val="window" lastClr="FFFFFF"/>
      </a:lt1>
      <a:dk2>
        <a:srgbClr val="C7161E"/>
      </a:dk2>
      <a:lt2>
        <a:srgbClr val="FFFFFF"/>
      </a:lt2>
      <a:accent1>
        <a:srgbClr val="38537D"/>
      </a:accent1>
      <a:accent2>
        <a:srgbClr val="2B74B5"/>
      </a:accent2>
      <a:accent3>
        <a:srgbClr val="50ABD2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Moldex3D RD Template</Template>
  <TotalTime>2963</TotalTime>
  <Words>289</Words>
  <Application>Microsoft Office PowerPoint</Application>
  <PresentationFormat>如螢幕大小 (4:3)</PresentationFormat>
  <Paragraphs>121</Paragraphs>
  <Slides>37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37</vt:i4>
      </vt:variant>
    </vt:vector>
  </HeadingPairs>
  <TitlesOfParts>
    <vt:vector size="40" baseType="lpstr">
      <vt:lpstr>1_封面標題/內頁</vt:lpstr>
      <vt:lpstr>2_副標頁</vt:lpstr>
      <vt:lpstr>3_封底</vt:lpstr>
      <vt:lpstr>Title</vt:lpstr>
      <vt:lpstr>Content</vt:lpstr>
      <vt:lpstr>Contestant Introduction</vt:lpstr>
      <vt:lpstr>Company Introduction</vt:lpstr>
      <vt:lpstr>Product Introduction</vt:lpstr>
      <vt:lpstr>Product and Mold Development Process</vt:lpstr>
      <vt:lpstr>Product Development Trend and Challenge</vt:lpstr>
      <vt:lpstr>Why CAE?</vt:lpstr>
      <vt:lpstr>CAE Application Process</vt:lpstr>
      <vt:lpstr>Moldex3D Successful Application Case Study</vt:lpstr>
      <vt:lpstr>Background</vt:lpstr>
      <vt:lpstr>Mesh Model</vt:lpstr>
      <vt:lpstr>Runner Layout</vt:lpstr>
      <vt:lpstr>Cooling Channel Design</vt:lpstr>
      <vt:lpstr>Analysis Items and Contents</vt:lpstr>
      <vt:lpstr>Original Design Analysis and Results Interpretation</vt:lpstr>
      <vt:lpstr>Process Parameter</vt:lpstr>
      <vt:lpstr>Melt Front Time</vt:lpstr>
      <vt:lpstr>Filling Analysis _ Internal Temperature Distribution</vt:lpstr>
      <vt:lpstr>Cooling Analysis _ Temperature Distribution</vt:lpstr>
      <vt:lpstr>Cooling Analysis _ Cooling Time</vt:lpstr>
      <vt:lpstr>Warpage Analysis _ Total Displacement</vt:lpstr>
      <vt:lpstr>Warpage Analysis _ Sink Mark Index</vt:lpstr>
      <vt:lpstr>Design Alternatives and Simulation Analysis</vt:lpstr>
      <vt:lpstr>Attempts of Revised Design</vt:lpstr>
      <vt:lpstr>Filling Analysis Result _ Injection Pressure</vt:lpstr>
      <vt:lpstr>Cooling Analysis Result  _ Cooling Temperature</vt:lpstr>
      <vt:lpstr>Warpage Analysis Result  _ Z-Displacement</vt:lpstr>
      <vt:lpstr>Warpage Analysis Result _ Sink Mark Index</vt:lpstr>
      <vt:lpstr>Comparison of Z-Displacement</vt:lpstr>
      <vt:lpstr>Comparison of Warpage Displacement</vt:lpstr>
      <vt:lpstr>Comparison of Simulation Result and Real Product</vt:lpstr>
      <vt:lpstr>Comparison Result</vt:lpstr>
      <vt:lpstr>Benefit Analysis and Future Application</vt:lpstr>
      <vt:lpstr>Moldex3D Application Value Analysis</vt:lpstr>
      <vt:lpstr>Moldex3D Future Application</vt:lpstr>
      <vt:lpstr>投影片 37</vt:lpstr>
    </vt:vector>
  </TitlesOfParts>
  <Company>CoreTech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Moldex3D - Molding Innovation</dc:title>
  <dc:creator>joanneho</dc:creator>
  <cp:lastModifiedBy>joanneho</cp:lastModifiedBy>
  <cp:revision>189</cp:revision>
  <dcterms:created xsi:type="dcterms:W3CDTF">2011-11-02T01:05:34Z</dcterms:created>
  <dcterms:modified xsi:type="dcterms:W3CDTF">2013-07-19T06:43:26Z</dcterms:modified>
</cp:coreProperties>
</file>